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theme/themeOverride2.xml" ContentType="application/vnd.openxmlformats-officedocument.themeOverride+xml"/>
  <Override PartName="/ppt/tags/tag3.xml" ContentType="application/vnd.openxmlformats-officedocument.presentationml.tags+xml"/>
  <Override PartName="/ppt/tags/tag4.xml" ContentType="application/vnd.openxmlformats-officedocument.presentationml.tags+xml"/>
  <Override PartName="/ppt/theme/themeOverride3.xml" ContentType="application/vnd.openxmlformats-officedocument.themeOverride+xml"/>
  <Override PartName="/ppt/tags/tag5.xml" ContentType="application/vnd.openxmlformats-officedocument.presentationml.tags+xml"/>
  <Override PartName="/ppt/tags/tag6.xml" ContentType="application/vnd.openxmlformats-officedocument.presentationml.tags+xml"/>
  <Override PartName="/ppt/theme/themeOverride4.xml" ContentType="application/vnd.openxmlformats-officedocument.themeOverr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Override5.xml" ContentType="application/vnd.openxmlformats-officedocument.themeOverride+xml"/>
  <Override PartName="/ppt/tags/tag11.xml" ContentType="application/vnd.openxmlformats-officedocument.presentationml.tags+xml"/>
  <Override PartName="/ppt/tags/tag12.xml" ContentType="application/vnd.openxmlformats-officedocument.presentationml.tags+xml"/>
  <Override PartName="/ppt/theme/themeOverride6.xml" ContentType="application/vnd.openxmlformats-officedocument.themeOverride+xml"/>
  <Override PartName="/ppt/tags/tag1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2"/>
  </p:sldMasterIdLst>
  <p:notesMasterIdLst>
    <p:notesMasterId r:id="rId17"/>
  </p:notesMasterIdLst>
  <p:sldIdLst>
    <p:sldId id="291" r:id="rId3"/>
    <p:sldId id="294" r:id="rId4"/>
    <p:sldId id="292" r:id="rId5"/>
    <p:sldId id="296" r:id="rId6"/>
    <p:sldId id="310" r:id="rId7"/>
    <p:sldId id="314" r:id="rId8"/>
    <p:sldId id="316" r:id="rId9"/>
    <p:sldId id="317" r:id="rId10"/>
    <p:sldId id="325" r:id="rId11"/>
    <p:sldId id="326" r:id="rId12"/>
    <p:sldId id="327" r:id="rId13"/>
    <p:sldId id="324" r:id="rId14"/>
    <p:sldId id="318" r:id="rId15"/>
    <p:sldId id="295" r:id="rId16"/>
  </p:sldIdLst>
  <p:sldSz cx="12192000" cy="6858000"/>
  <p:notesSz cx="6858000" cy="9144000"/>
  <p:custDataLst>
    <p:tags r:id="rId1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009"/>
    <a:srgbClr val="F9B119"/>
    <a:srgbClr val="E29408"/>
    <a:srgbClr val="423812"/>
    <a:srgbClr val="160D2D"/>
    <a:srgbClr val="241233"/>
    <a:srgbClr val="2A240C"/>
    <a:srgbClr val="633532"/>
    <a:srgbClr val="FEF328"/>
    <a:srgbClr val="F7A5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17" autoAdjust="0"/>
  </p:normalViewPr>
  <p:slideViewPr>
    <p:cSldViewPr snapToGrid="0">
      <p:cViewPr varScale="1">
        <p:scale>
          <a:sx n="78" d="100"/>
          <a:sy n="78" d="100"/>
        </p:scale>
        <p:origin x="86" y="245"/>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gs" Target="tags/tag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BBE6FB-4983-42F5-B216-1A2ADEE7DF7A}" type="datetimeFigureOut">
              <a:rPr lang="zh-CN" altLang="en-US" smtClean="0"/>
              <a:t>2023/5/27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735503-9D21-443F-BC18-5459550EB72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pic>
        <p:nvPicPr>
          <p:cNvPr id="6" name="图片 5" descr="图片包含 水, 大, 监控, 空气&#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p:cNvSpPr>
            <a:spLocks noGrp="1"/>
          </p:cNvSpPr>
          <p:nvPr>
            <p:ph type="ctrTitle" hasCustomPrompt="1"/>
          </p:nvPr>
        </p:nvSpPr>
        <p:spPr>
          <a:xfrm>
            <a:off x="660403" y="1718682"/>
            <a:ext cx="5797886" cy="1946871"/>
          </a:xfrm>
        </p:spPr>
        <p:txBody>
          <a:bodyPr anchor="b">
            <a:normAutofit/>
          </a:bodyPr>
          <a:lstStyle>
            <a:lvl1pPr algn="l">
              <a:lnSpc>
                <a:spcPct val="100000"/>
              </a:lnSpc>
              <a:defRPr sz="4000"/>
            </a:lvl1pPr>
          </a:lstStyle>
          <a:p>
            <a:r>
              <a:rPr lang="en-US" altLang="zh-CN" dirty="0"/>
              <a:t>Click to edit Master title style </a:t>
            </a:r>
            <a:endParaRPr lang="zh-CN" altLang="en-US" dirty="0"/>
          </a:p>
        </p:txBody>
      </p:sp>
      <p:sp>
        <p:nvSpPr>
          <p:cNvPr id="3" name="副标题 2"/>
          <p:cNvSpPr>
            <a:spLocks noGrp="1"/>
          </p:cNvSpPr>
          <p:nvPr>
            <p:ph type="subTitle" idx="1"/>
          </p:nvPr>
        </p:nvSpPr>
        <p:spPr>
          <a:xfrm>
            <a:off x="1914296" y="4018551"/>
            <a:ext cx="4543994" cy="779189"/>
          </a:xfrm>
        </p:spPr>
        <p:txBody>
          <a:bodyPr>
            <a:normAutofit/>
          </a:bodyPr>
          <a:lstStyle>
            <a:lvl1pPr marL="0" indent="0" algn="l">
              <a:lnSpc>
                <a:spcPct val="100000"/>
              </a:lnSpc>
              <a:spcBef>
                <a:spcPts val="0"/>
              </a:spcBef>
              <a:buNone/>
              <a:defRPr sz="16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Click to edit Master subtitle style</a:t>
            </a:r>
          </a:p>
        </p:txBody>
      </p:sp>
      <p:sp>
        <p:nvSpPr>
          <p:cNvPr id="7" name="文本占位符 6"/>
          <p:cNvSpPr>
            <a:spLocks noGrp="1"/>
          </p:cNvSpPr>
          <p:nvPr>
            <p:ph type="body" sz="quarter" idx="10" hasCustomPrompt="1"/>
          </p:nvPr>
        </p:nvSpPr>
        <p:spPr>
          <a:xfrm>
            <a:off x="7867649" y="6109861"/>
            <a:ext cx="3651251" cy="180659"/>
          </a:xfrm>
        </p:spPr>
        <p:txBody>
          <a:bodyPr vert="horz" wrap="none" lIns="91440" tIns="45720" rIns="91440" bIns="45720" rtlCol="0" anchor="ctr" anchorCtr="0">
            <a:noAutofit/>
          </a:bodyPr>
          <a:lstStyle>
            <a:lvl1pPr marL="0" indent="0" algn="r">
              <a:lnSpc>
                <a:spcPct val="100000"/>
              </a:lnSpc>
              <a:buNone/>
              <a:defRPr lang="zh-CN" altLang="en-US" sz="1000" b="0" dirty="0" smtClean="0">
                <a:ln>
                  <a:noFill/>
                </a:ln>
                <a:latin typeface="+mj-lt"/>
                <a:ea typeface="+mj-ea"/>
                <a:cs typeface="+mj-cs"/>
              </a:defRPr>
            </a:lvl1pPr>
          </a:lstStyle>
          <a:p>
            <a:pPr marL="228600" lvl="0" indent="-228600" algn="r">
              <a:spcBef>
                <a:spcPct val="0"/>
              </a:spcBef>
            </a:pPr>
            <a:r>
              <a:rPr lang="en-US" altLang="zh-CN" dirty="0"/>
              <a:t>Speaker name and title</a:t>
            </a:r>
          </a:p>
        </p:txBody>
      </p:sp>
      <p:sp>
        <p:nvSpPr>
          <p:cNvPr id="8" name="文本占位符 7"/>
          <p:cNvSpPr>
            <a:spLocks noGrp="1"/>
          </p:cNvSpPr>
          <p:nvPr>
            <p:ph type="body" sz="quarter" idx="11" hasCustomPrompt="1"/>
          </p:nvPr>
        </p:nvSpPr>
        <p:spPr>
          <a:xfrm>
            <a:off x="673100" y="6109861"/>
            <a:ext cx="3651251" cy="180659"/>
          </a:xfrm>
        </p:spPr>
        <p:txBody>
          <a:bodyPr vert="horz" wrap="none" lIns="91440" tIns="45720" rIns="91440" bIns="45720" rtlCol="0" anchor="ctr" anchorCtr="0">
            <a:noAutofit/>
          </a:bodyPr>
          <a:lstStyle>
            <a:lvl1pPr marL="0" indent="0" algn="l">
              <a:lnSpc>
                <a:spcPct val="100000"/>
              </a:lnSpc>
              <a:buNone/>
              <a:defRPr lang="zh-CN" altLang="en-US" sz="1000" b="0" dirty="0" smtClean="0">
                <a:ln>
                  <a:noFill/>
                </a:ln>
                <a:latin typeface="+mj-lt"/>
                <a:ea typeface="+mj-ea"/>
                <a:cs typeface="+mj-cs"/>
              </a:defRPr>
            </a:lvl1pPr>
          </a:lstStyle>
          <a:p>
            <a:pPr marL="0" indent="0"/>
            <a:r>
              <a:rPr lang="en-US" altLang="zh-CN" dirty="0"/>
              <a:t>www.islide.cc</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3" name="图片 2" descr="图片包含 水, 船, 小, 海&#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9" name="文本占位符 8"/>
          <p:cNvSpPr>
            <a:spLocks noGrp="1"/>
          </p:cNvSpPr>
          <p:nvPr>
            <p:ph type="body" sz="quarter" idx="10" hasCustomPrompt="1"/>
          </p:nvPr>
        </p:nvSpPr>
        <p:spPr>
          <a:xfrm>
            <a:off x="7867649" y="6109861"/>
            <a:ext cx="3651251" cy="180659"/>
          </a:xfrm>
        </p:spPr>
        <p:txBody>
          <a:bodyPr vert="horz" wrap="none" lIns="91440" tIns="45720" rIns="91440" bIns="45720" rtlCol="0" anchor="ctr" anchorCtr="0">
            <a:noAutofit/>
          </a:bodyPr>
          <a:lstStyle>
            <a:lvl1pPr marL="0" indent="0" algn="r">
              <a:lnSpc>
                <a:spcPct val="100000"/>
              </a:lnSpc>
              <a:buNone/>
              <a:defRPr lang="zh-CN" altLang="en-US" sz="1000" b="0" dirty="0" smtClean="0">
                <a:ln>
                  <a:noFill/>
                </a:ln>
                <a:latin typeface="+mj-lt"/>
                <a:ea typeface="+mj-ea"/>
                <a:cs typeface="+mj-cs"/>
              </a:defRPr>
            </a:lvl1pPr>
          </a:lstStyle>
          <a:p>
            <a:pPr marL="228600" lvl="0" indent="-228600" algn="r">
              <a:spcBef>
                <a:spcPct val="0"/>
              </a:spcBef>
            </a:pPr>
            <a:r>
              <a:rPr lang="en-US" altLang="zh-CN" dirty="0"/>
              <a:t>Speaker name and title</a:t>
            </a:r>
          </a:p>
        </p:txBody>
      </p:sp>
      <p:sp>
        <p:nvSpPr>
          <p:cNvPr id="10" name="文本占位符 9"/>
          <p:cNvSpPr>
            <a:spLocks noGrp="1"/>
          </p:cNvSpPr>
          <p:nvPr>
            <p:ph type="body" sz="quarter" idx="11" hasCustomPrompt="1"/>
          </p:nvPr>
        </p:nvSpPr>
        <p:spPr>
          <a:xfrm>
            <a:off x="673100" y="6109861"/>
            <a:ext cx="3651251" cy="180659"/>
          </a:xfrm>
        </p:spPr>
        <p:txBody>
          <a:bodyPr vert="horz" wrap="none" lIns="91440" tIns="45720" rIns="91440" bIns="45720" rtlCol="0" anchor="ctr" anchorCtr="0">
            <a:noAutofit/>
          </a:bodyPr>
          <a:lstStyle>
            <a:lvl1pPr marL="0" indent="0" algn="l">
              <a:lnSpc>
                <a:spcPct val="100000"/>
              </a:lnSpc>
              <a:buNone/>
              <a:defRPr lang="zh-CN" altLang="en-US" sz="1000" b="0" dirty="0" smtClean="0">
                <a:ln>
                  <a:noFill/>
                </a:ln>
                <a:latin typeface="+mj-lt"/>
                <a:ea typeface="+mj-ea"/>
                <a:cs typeface="+mj-cs"/>
              </a:defRPr>
            </a:lvl1pPr>
          </a:lstStyle>
          <a:p>
            <a:pPr marL="0" indent="0"/>
            <a:r>
              <a:rPr lang="en-US" altLang="zh-CN" dirty="0"/>
              <a:t>www.islide.cc</a:t>
            </a:r>
          </a:p>
        </p:txBody>
      </p:sp>
      <p:sp>
        <p:nvSpPr>
          <p:cNvPr id="11" name="标题 10"/>
          <p:cNvSpPr>
            <a:spLocks noGrp="1"/>
          </p:cNvSpPr>
          <p:nvPr>
            <p:ph type="ctrTitle" hasCustomPrompt="1"/>
          </p:nvPr>
        </p:nvSpPr>
        <p:spPr>
          <a:xfrm>
            <a:off x="5086349" y="1512888"/>
            <a:ext cx="6432553" cy="2387600"/>
          </a:xfrm>
        </p:spPr>
        <p:txBody>
          <a:bodyPr anchor="b">
            <a:normAutofit/>
          </a:bodyPr>
          <a:lstStyle>
            <a:lvl1pPr algn="l">
              <a:lnSpc>
                <a:spcPct val="100000"/>
              </a:lnSpc>
              <a:defRPr sz="4000"/>
            </a:lvl1pPr>
          </a:lstStyle>
          <a:p>
            <a:r>
              <a:rPr lang="en-US" altLang="zh-CN" dirty="0"/>
              <a:t>Click to edit Master title style </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5" name="图片 4" descr="图片包含 水, 船, 小, 伞&#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2" name="标题 1"/>
          <p:cNvSpPr>
            <a:spLocks noGrp="1"/>
          </p:cNvSpPr>
          <p:nvPr>
            <p:ph type="title"/>
          </p:nvPr>
        </p:nvSpPr>
        <p:spPr>
          <a:xfrm>
            <a:off x="3448054" y="2268543"/>
            <a:ext cx="5677105" cy="1133475"/>
          </a:xfrm>
        </p:spPr>
        <p:txBody>
          <a:bodyPr anchor="b">
            <a:normAutofit/>
          </a:bodyPr>
          <a:lstStyle>
            <a:lvl1pPr>
              <a:lnSpc>
                <a:spcPct val="100000"/>
              </a:lnSpc>
              <a:defRPr sz="2400"/>
            </a:lvl1pPr>
          </a:lstStyle>
          <a:p>
            <a:r>
              <a:rPr lang="en-US" altLang="zh-CN" dirty="0"/>
              <a:t>Click to edit Master title style</a:t>
            </a:r>
            <a:endParaRPr lang="zh-CN" altLang="en-US" dirty="0"/>
          </a:p>
        </p:txBody>
      </p:sp>
      <p:sp>
        <p:nvSpPr>
          <p:cNvPr id="3" name="文本占位符 2"/>
          <p:cNvSpPr>
            <a:spLocks noGrp="1"/>
          </p:cNvSpPr>
          <p:nvPr>
            <p:ph type="body" idx="1" hasCustomPrompt="1"/>
          </p:nvPr>
        </p:nvSpPr>
        <p:spPr>
          <a:xfrm>
            <a:off x="3448054" y="3429001"/>
            <a:ext cx="5677105" cy="965763"/>
          </a:xfrm>
        </p:spPr>
        <p:txBody>
          <a:bodyPr>
            <a:normAutofit/>
          </a:bodyPr>
          <a:lstStyle>
            <a:lvl1pPr marL="0" indent="0">
              <a:lnSpc>
                <a:spcPct val="100000"/>
              </a:lnSpc>
              <a:spcBef>
                <a:spcPts val="0"/>
              </a:spcBef>
              <a:buNone/>
              <a:defRPr sz="1400" b="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Click to edit Master title style</a:t>
            </a:r>
            <a:endParaRPr lang="zh-CN" altLang="en-US" dirty="0"/>
          </a:p>
        </p:txBody>
      </p:sp>
      <p:sp>
        <p:nvSpPr>
          <p:cNvPr id="6" name="日期占位符 5"/>
          <p:cNvSpPr>
            <a:spLocks noGrp="1"/>
          </p:cNvSpPr>
          <p:nvPr>
            <p:ph type="dt" sz="half" idx="10"/>
          </p:nvPr>
        </p:nvSpPr>
        <p:spPr>
          <a:xfrm>
            <a:off x="5401732" y="6235706"/>
            <a:ext cx="1388536" cy="206381"/>
          </a:xfrm>
          <a:prstGeom prst="rect">
            <a:avLst/>
          </a:prstGeom>
        </p:spPr>
        <p:txBody>
          <a:bodyPr/>
          <a:lstStyle/>
          <a:p>
            <a:endParaRPr lang="zh-CN" altLang="en-US"/>
          </a:p>
        </p:txBody>
      </p:sp>
      <p:sp>
        <p:nvSpPr>
          <p:cNvPr id="7" name="页脚占位符 6"/>
          <p:cNvSpPr>
            <a:spLocks noGrp="1"/>
          </p:cNvSpPr>
          <p:nvPr>
            <p:ph type="ftr" sz="quarter" idx="11"/>
          </p:nvPr>
        </p:nvSpPr>
        <p:spPr>
          <a:xfrm>
            <a:off x="660404" y="6235706"/>
            <a:ext cx="4140201" cy="206381"/>
          </a:xfrm>
          <a:prstGeom prst="rect">
            <a:avLst/>
          </a:prstGeom>
        </p:spPr>
        <p:txBody>
          <a:bodyPr/>
          <a:lstStyle/>
          <a:p>
            <a:r>
              <a:rPr lang="zh-CN" altLang="en-US"/>
              <a:t>请在插入菜单</a:t>
            </a:r>
            <a:r>
              <a:rPr lang="en-US" altLang="zh-CN"/>
              <a:t>—</a:t>
            </a:r>
            <a:r>
              <a:rPr lang="zh-CN" altLang="en-US"/>
              <a:t>页眉和页脚中修改此文本</a:t>
            </a:r>
            <a:endParaRPr lang="zh-CN" altLang="en-US" dirty="0"/>
          </a:p>
        </p:txBody>
      </p:sp>
      <p:sp>
        <p:nvSpPr>
          <p:cNvPr id="8" name="灯片编号占位符 7"/>
          <p:cNvSpPr>
            <a:spLocks noGrp="1"/>
          </p:cNvSpPr>
          <p:nvPr>
            <p:ph type="sldNum" sz="quarter" idx="12"/>
          </p:nvPr>
        </p:nvSpPr>
        <p:spPr>
          <a:xfrm>
            <a:off x="8971305" y="6235706"/>
            <a:ext cx="2547595" cy="206381"/>
          </a:xfrm>
          <a:prstGeom prst="rect">
            <a:avLst/>
          </a:prstGeom>
        </p:spPr>
        <p:txBody>
          <a:bodyPr/>
          <a:lstStyle/>
          <a:p>
            <a:fld id="{5DD3DB80-B894-403A-B48E-6FDC1A72010E}"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3" name="图片 2" descr="图片包含 水, 船, 小, 海&#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9" name="文本占位符 8"/>
          <p:cNvSpPr>
            <a:spLocks noGrp="1"/>
          </p:cNvSpPr>
          <p:nvPr>
            <p:ph type="body" sz="quarter" idx="10" hasCustomPrompt="1"/>
          </p:nvPr>
        </p:nvSpPr>
        <p:spPr>
          <a:xfrm>
            <a:off x="7867649" y="6109861"/>
            <a:ext cx="3651251" cy="180659"/>
          </a:xfrm>
        </p:spPr>
        <p:txBody>
          <a:bodyPr vert="horz" wrap="none" lIns="91440" tIns="45720" rIns="91440" bIns="45720" rtlCol="0" anchor="ctr" anchorCtr="0">
            <a:noAutofit/>
          </a:bodyPr>
          <a:lstStyle>
            <a:lvl1pPr marL="0" indent="0" algn="r">
              <a:lnSpc>
                <a:spcPct val="100000"/>
              </a:lnSpc>
              <a:buNone/>
              <a:defRPr lang="zh-CN" altLang="en-US" sz="1000" b="0" dirty="0" smtClean="0">
                <a:ln>
                  <a:noFill/>
                </a:ln>
                <a:latin typeface="+mj-lt"/>
                <a:ea typeface="+mj-ea"/>
                <a:cs typeface="+mj-cs"/>
              </a:defRPr>
            </a:lvl1pPr>
          </a:lstStyle>
          <a:p>
            <a:pPr marL="228600" lvl="0" indent="-228600" algn="r">
              <a:spcBef>
                <a:spcPct val="0"/>
              </a:spcBef>
            </a:pPr>
            <a:r>
              <a:rPr lang="en-US" altLang="zh-CN" dirty="0"/>
              <a:t>Speaker name and title</a:t>
            </a:r>
          </a:p>
        </p:txBody>
      </p:sp>
      <p:sp>
        <p:nvSpPr>
          <p:cNvPr id="10" name="文本占位符 9"/>
          <p:cNvSpPr>
            <a:spLocks noGrp="1"/>
          </p:cNvSpPr>
          <p:nvPr>
            <p:ph type="body" sz="quarter" idx="11" hasCustomPrompt="1"/>
          </p:nvPr>
        </p:nvSpPr>
        <p:spPr>
          <a:xfrm>
            <a:off x="673100" y="6109861"/>
            <a:ext cx="3651251" cy="180659"/>
          </a:xfrm>
        </p:spPr>
        <p:txBody>
          <a:bodyPr vert="horz" wrap="none" lIns="91440" tIns="45720" rIns="91440" bIns="45720" rtlCol="0" anchor="ctr" anchorCtr="0">
            <a:noAutofit/>
          </a:bodyPr>
          <a:lstStyle>
            <a:lvl1pPr marL="0" indent="0" algn="l">
              <a:lnSpc>
                <a:spcPct val="100000"/>
              </a:lnSpc>
              <a:buNone/>
              <a:defRPr lang="zh-CN" altLang="en-US" sz="1000" b="0" dirty="0" smtClean="0">
                <a:ln>
                  <a:noFill/>
                </a:ln>
                <a:latin typeface="+mj-lt"/>
                <a:ea typeface="+mj-ea"/>
                <a:cs typeface="+mj-cs"/>
              </a:defRPr>
            </a:lvl1pPr>
          </a:lstStyle>
          <a:p>
            <a:pPr marL="0" indent="0"/>
            <a:r>
              <a:rPr lang="en-US" altLang="zh-CN" dirty="0"/>
              <a:t>www.islide.cc</a:t>
            </a:r>
          </a:p>
        </p:txBody>
      </p:sp>
      <p:sp>
        <p:nvSpPr>
          <p:cNvPr id="11" name="标题 10"/>
          <p:cNvSpPr>
            <a:spLocks noGrp="1"/>
          </p:cNvSpPr>
          <p:nvPr>
            <p:ph type="ctrTitle" hasCustomPrompt="1"/>
          </p:nvPr>
        </p:nvSpPr>
        <p:spPr>
          <a:xfrm>
            <a:off x="5086349" y="1512888"/>
            <a:ext cx="6432553" cy="2387600"/>
          </a:xfrm>
        </p:spPr>
        <p:txBody>
          <a:bodyPr anchor="b">
            <a:normAutofit/>
          </a:bodyPr>
          <a:lstStyle>
            <a:lvl1pPr algn="l">
              <a:lnSpc>
                <a:spcPct val="100000"/>
              </a:lnSpc>
              <a:defRPr sz="4000"/>
            </a:lvl1pPr>
          </a:lstStyle>
          <a:p>
            <a:r>
              <a:rPr lang="en-US" altLang="zh-CN" dirty="0"/>
              <a:t>Click to edit Master title style </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pic>
        <p:nvPicPr>
          <p:cNvPr id="6" name="图片 5" descr="图片包含 水, 大, 监控, 空气&#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p:cNvSpPr>
            <a:spLocks noGrp="1"/>
          </p:cNvSpPr>
          <p:nvPr>
            <p:ph type="ctrTitle" hasCustomPrompt="1"/>
          </p:nvPr>
        </p:nvSpPr>
        <p:spPr>
          <a:xfrm>
            <a:off x="660403" y="1718682"/>
            <a:ext cx="5797886" cy="1946871"/>
          </a:xfrm>
        </p:spPr>
        <p:txBody>
          <a:bodyPr anchor="b">
            <a:normAutofit/>
          </a:bodyPr>
          <a:lstStyle>
            <a:lvl1pPr algn="l">
              <a:lnSpc>
                <a:spcPct val="100000"/>
              </a:lnSpc>
              <a:defRPr sz="4000"/>
            </a:lvl1pPr>
          </a:lstStyle>
          <a:p>
            <a:r>
              <a:rPr lang="en-US" altLang="zh-CN" dirty="0"/>
              <a:t>Click to edit Master title style </a:t>
            </a:r>
            <a:endParaRPr lang="zh-CN" altLang="en-US" dirty="0"/>
          </a:p>
        </p:txBody>
      </p:sp>
      <p:sp>
        <p:nvSpPr>
          <p:cNvPr id="3" name="副标题 2"/>
          <p:cNvSpPr>
            <a:spLocks noGrp="1"/>
          </p:cNvSpPr>
          <p:nvPr>
            <p:ph type="subTitle" idx="1"/>
          </p:nvPr>
        </p:nvSpPr>
        <p:spPr>
          <a:xfrm>
            <a:off x="1914296" y="4018551"/>
            <a:ext cx="4543994" cy="779189"/>
          </a:xfrm>
        </p:spPr>
        <p:txBody>
          <a:bodyPr>
            <a:normAutofit/>
          </a:bodyPr>
          <a:lstStyle>
            <a:lvl1pPr marL="0" indent="0" algn="l">
              <a:lnSpc>
                <a:spcPct val="100000"/>
              </a:lnSpc>
              <a:spcBef>
                <a:spcPts val="0"/>
              </a:spcBef>
              <a:buNone/>
              <a:defRPr sz="16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Click to edit Master subtitle style</a:t>
            </a:r>
          </a:p>
        </p:txBody>
      </p:sp>
      <p:sp>
        <p:nvSpPr>
          <p:cNvPr id="7" name="文本占位符 6"/>
          <p:cNvSpPr>
            <a:spLocks noGrp="1"/>
          </p:cNvSpPr>
          <p:nvPr>
            <p:ph type="body" sz="quarter" idx="10" hasCustomPrompt="1"/>
          </p:nvPr>
        </p:nvSpPr>
        <p:spPr>
          <a:xfrm>
            <a:off x="7867649" y="6109861"/>
            <a:ext cx="3651251" cy="180659"/>
          </a:xfrm>
        </p:spPr>
        <p:txBody>
          <a:bodyPr vert="horz" wrap="none" lIns="91440" tIns="45720" rIns="91440" bIns="45720" rtlCol="0" anchor="ctr" anchorCtr="0">
            <a:noAutofit/>
          </a:bodyPr>
          <a:lstStyle>
            <a:lvl1pPr marL="0" indent="0" algn="r">
              <a:lnSpc>
                <a:spcPct val="100000"/>
              </a:lnSpc>
              <a:buNone/>
              <a:defRPr lang="zh-CN" altLang="en-US" sz="1000" b="0" dirty="0" smtClean="0">
                <a:ln>
                  <a:noFill/>
                </a:ln>
                <a:latin typeface="+mj-lt"/>
                <a:ea typeface="+mj-ea"/>
                <a:cs typeface="+mj-cs"/>
              </a:defRPr>
            </a:lvl1pPr>
          </a:lstStyle>
          <a:p>
            <a:pPr marL="228600" lvl="0" indent="-228600" algn="r">
              <a:spcBef>
                <a:spcPct val="0"/>
              </a:spcBef>
            </a:pPr>
            <a:r>
              <a:rPr lang="en-US" altLang="zh-CN" dirty="0"/>
              <a:t>Speaker name and title</a:t>
            </a:r>
          </a:p>
        </p:txBody>
      </p:sp>
      <p:sp>
        <p:nvSpPr>
          <p:cNvPr id="8" name="文本占位符 7"/>
          <p:cNvSpPr>
            <a:spLocks noGrp="1"/>
          </p:cNvSpPr>
          <p:nvPr>
            <p:ph type="body" sz="quarter" idx="11" hasCustomPrompt="1"/>
          </p:nvPr>
        </p:nvSpPr>
        <p:spPr>
          <a:xfrm>
            <a:off x="673100" y="6109861"/>
            <a:ext cx="3651251" cy="180659"/>
          </a:xfrm>
        </p:spPr>
        <p:txBody>
          <a:bodyPr vert="horz" wrap="none" lIns="91440" tIns="45720" rIns="91440" bIns="45720" rtlCol="0" anchor="ctr" anchorCtr="0">
            <a:noAutofit/>
          </a:bodyPr>
          <a:lstStyle>
            <a:lvl1pPr marL="0" indent="0" algn="l">
              <a:lnSpc>
                <a:spcPct val="100000"/>
              </a:lnSpc>
              <a:buNone/>
              <a:defRPr lang="zh-CN" altLang="en-US" sz="1000" b="0" dirty="0" smtClean="0">
                <a:ln>
                  <a:noFill/>
                </a:ln>
                <a:latin typeface="+mj-lt"/>
                <a:ea typeface="+mj-ea"/>
                <a:cs typeface="+mj-cs"/>
              </a:defRPr>
            </a:lvl1pPr>
          </a:lstStyle>
          <a:p>
            <a:pPr marL="0" indent="0"/>
            <a:r>
              <a:rPr lang="en-US" altLang="zh-CN" dirty="0"/>
              <a:t>www.islide.cc</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5" name="图片 4" descr="图片包含 水, 船, 小, 伞&#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2" name="标题 1"/>
          <p:cNvSpPr>
            <a:spLocks noGrp="1"/>
          </p:cNvSpPr>
          <p:nvPr>
            <p:ph type="title"/>
          </p:nvPr>
        </p:nvSpPr>
        <p:spPr>
          <a:xfrm>
            <a:off x="3448054" y="2268543"/>
            <a:ext cx="5677105" cy="1133475"/>
          </a:xfrm>
        </p:spPr>
        <p:txBody>
          <a:bodyPr anchor="b">
            <a:normAutofit/>
          </a:bodyPr>
          <a:lstStyle>
            <a:lvl1pPr>
              <a:lnSpc>
                <a:spcPct val="100000"/>
              </a:lnSpc>
              <a:defRPr sz="2400"/>
            </a:lvl1pPr>
          </a:lstStyle>
          <a:p>
            <a:r>
              <a:rPr lang="en-US" altLang="zh-CN" dirty="0"/>
              <a:t>Click to edit Master title style</a:t>
            </a:r>
            <a:endParaRPr lang="zh-CN" altLang="en-US" dirty="0"/>
          </a:p>
        </p:txBody>
      </p:sp>
      <p:sp>
        <p:nvSpPr>
          <p:cNvPr id="3" name="文本占位符 2"/>
          <p:cNvSpPr>
            <a:spLocks noGrp="1"/>
          </p:cNvSpPr>
          <p:nvPr>
            <p:ph type="body" idx="1" hasCustomPrompt="1"/>
          </p:nvPr>
        </p:nvSpPr>
        <p:spPr>
          <a:xfrm>
            <a:off x="3448054" y="3429001"/>
            <a:ext cx="5677105" cy="965763"/>
          </a:xfrm>
        </p:spPr>
        <p:txBody>
          <a:bodyPr>
            <a:normAutofit/>
          </a:bodyPr>
          <a:lstStyle>
            <a:lvl1pPr marL="0" indent="0">
              <a:lnSpc>
                <a:spcPct val="100000"/>
              </a:lnSpc>
              <a:spcBef>
                <a:spcPts val="0"/>
              </a:spcBef>
              <a:buNone/>
              <a:defRPr sz="1400" b="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Click to edit Master title style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Click to edit Master title style</a:t>
            </a:r>
            <a:endParaRPr lang="zh-CN" altLang="en-US" dirty="0"/>
          </a:p>
        </p:txBody>
      </p:sp>
      <p:sp>
        <p:nvSpPr>
          <p:cNvPr id="6" name="日期占位符 5"/>
          <p:cNvSpPr>
            <a:spLocks noGrp="1"/>
          </p:cNvSpPr>
          <p:nvPr>
            <p:ph type="dt" sz="half" idx="10"/>
          </p:nvPr>
        </p:nvSpPr>
        <p:spPr>
          <a:xfrm>
            <a:off x="5401732" y="6235706"/>
            <a:ext cx="1388536" cy="206381"/>
          </a:xfrm>
          <a:prstGeom prst="rect">
            <a:avLst/>
          </a:prstGeom>
        </p:spPr>
        <p:txBody>
          <a:bodyPr/>
          <a:lstStyle/>
          <a:p>
            <a:endParaRPr lang="zh-CN" altLang="en-US"/>
          </a:p>
        </p:txBody>
      </p:sp>
      <p:sp>
        <p:nvSpPr>
          <p:cNvPr id="7" name="页脚占位符 6"/>
          <p:cNvSpPr>
            <a:spLocks noGrp="1"/>
          </p:cNvSpPr>
          <p:nvPr>
            <p:ph type="ftr" sz="quarter" idx="11"/>
          </p:nvPr>
        </p:nvSpPr>
        <p:spPr>
          <a:xfrm>
            <a:off x="660404" y="6235706"/>
            <a:ext cx="4140201" cy="206381"/>
          </a:xfrm>
          <a:prstGeom prst="rect">
            <a:avLst/>
          </a:prstGeom>
        </p:spPr>
        <p:txBody>
          <a:bodyPr/>
          <a:lstStyle/>
          <a:p>
            <a:r>
              <a:rPr lang="zh-CN" altLang="en-US"/>
              <a:t>请在插入菜单</a:t>
            </a:r>
            <a:r>
              <a:rPr lang="en-US" altLang="zh-CN"/>
              <a:t>—</a:t>
            </a:r>
            <a:r>
              <a:rPr lang="zh-CN" altLang="en-US"/>
              <a:t>页眉和页脚中修改此文本</a:t>
            </a:r>
            <a:endParaRPr lang="zh-CN" altLang="en-US" dirty="0"/>
          </a:p>
        </p:txBody>
      </p:sp>
      <p:sp>
        <p:nvSpPr>
          <p:cNvPr id="8" name="灯片编号占位符 7"/>
          <p:cNvSpPr>
            <a:spLocks noGrp="1"/>
          </p:cNvSpPr>
          <p:nvPr>
            <p:ph type="sldNum" sz="quarter" idx="12"/>
          </p:nvPr>
        </p:nvSpPr>
        <p:spPr>
          <a:xfrm>
            <a:off x="8971305" y="6235706"/>
            <a:ext cx="2547595" cy="206381"/>
          </a:xfrm>
          <a:prstGeom prst="rect">
            <a:avLst/>
          </a:prstGeom>
        </p:spPr>
        <p:txBody>
          <a:bodyPr/>
          <a:lstStyle/>
          <a:p>
            <a:fld id="{5DD3DB80-B894-403A-B48E-6FDC1A72010E}"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0403" y="0"/>
            <a:ext cx="10858500" cy="1028700"/>
          </a:xfrm>
          <a:prstGeom prst="rect">
            <a:avLst/>
          </a:prstGeom>
        </p:spPr>
        <p:txBody>
          <a:bodyPr vert="horz" lIns="91440" tIns="45720" rIns="91440" bIns="45720" rtlCol="0" anchor="b">
            <a:normAutofit/>
          </a:bodyPr>
          <a:lstStyle/>
          <a:p>
            <a:r>
              <a:rPr lang="zh-CN" altLang="en-US" dirty="0"/>
              <a:t>单击此处编辑母版标题样式</a:t>
            </a:r>
          </a:p>
        </p:txBody>
      </p:sp>
      <p:sp>
        <p:nvSpPr>
          <p:cNvPr id="3" name="文本占位符 2"/>
          <p:cNvSpPr>
            <a:spLocks noGrp="1"/>
          </p:cNvSpPr>
          <p:nvPr>
            <p:ph type="body" idx="1"/>
          </p:nvPr>
        </p:nvSpPr>
        <p:spPr>
          <a:xfrm>
            <a:off x="660403" y="1130300"/>
            <a:ext cx="10858500" cy="500380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0" name="日期占位符 9"/>
          <p:cNvSpPr>
            <a:spLocks noGrp="1"/>
          </p:cNvSpPr>
          <p:nvPr>
            <p:ph type="dt" sz="half" idx="2"/>
          </p:nvPr>
        </p:nvSpPr>
        <p:spPr>
          <a:xfrm>
            <a:off x="5401732" y="6235706"/>
            <a:ext cx="1388536" cy="206381"/>
          </a:xfrm>
          <a:prstGeom prst="rect">
            <a:avLst/>
          </a:prstGeom>
        </p:spPr>
        <p:txBody>
          <a:bodyPr vert="horz" lIns="91440" tIns="45720" rIns="91440" bIns="45720" rtlCol="0" anchor="ctr"/>
          <a:lstStyle>
            <a:lvl1pPr algn="ctr">
              <a:defRPr sz="900">
                <a:solidFill>
                  <a:schemeClr val="tx1">
                    <a:lumMod val="50000"/>
                    <a:lumOff val="50000"/>
                  </a:schemeClr>
                </a:solidFill>
              </a:defRPr>
            </a:lvl1pPr>
          </a:lstStyle>
          <a:p>
            <a:endParaRPr lang="zh-CN" altLang="en-US"/>
          </a:p>
        </p:txBody>
      </p:sp>
      <p:sp>
        <p:nvSpPr>
          <p:cNvPr id="11" name="页脚占位符 10"/>
          <p:cNvSpPr>
            <a:spLocks noGrp="1"/>
          </p:cNvSpPr>
          <p:nvPr>
            <p:ph type="ftr" sz="quarter" idx="3"/>
          </p:nvPr>
        </p:nvSpPr>
        <p:spPr>
          <a:xfrm>
            <a:off x="660404" y="6235706"/>
            <a:ext cx="4140201" cy="206381"/>
          </a:xfrm>
          <a:prstGeom prst="rect">
            <a:avLst/>
          </a:prstGeom>
        </p:spPr>
        <p:txBody>
          <a:bodyPr vert="horz" lIns="91440" tIns="45720" rIns="91440" bIns="45720" rtlCol="0" anchor="ctr"/>
          <a:lstStyle>
            <a:lvl1pPr algn="l">
              <a:defRPr sz="900">
                <a:solidFill>
                  <a:schemeClr val="tx1">
                    <a:lumMod val="50000"/>
                    <a:lumOff val="50000"/>
                  </a:schemeClr>
                </a:solidFill>
              </a:defRPr>
            </a:lvl1pPr>
          </a:lstStyle>
          <a:p>
            <a:r>
              <a:rPr lang="zh-CN" altLang="en-US"/>
              <a:t>请在插入菜单</a:t>
            </a:r>
            <a:r>
              <a:rPr lang="en-US" altLang="zh-CN"/>
              <a:t>—</a:t>
            </a:r>
            <a:r>
              <a:rPr lang="zh-CN" altLang="en-US"/>
              <a:t>页眉和页脚中修改此文本</a:t>
            </a:r>
            <a:endParaRPr lang="zh-CN" altLang="en-US" dirty="0"/>
          </a:p>
        </p:txBody>
      </p:sp>
      <p:sp>
        <p:nvSpPr>
          <p:cNvPr id="12" name="灯片编号占位符 11"/>
          <p:cNvSpPr>
            <a:spLocks noGrp="1"/>
          </p:cNvSpPr>
          <p:nvPr>
            <p:ph type="sldNum" sz="quarter" idx="4"/>
          </p:nvPr>
        </p:nvSpPr>
        <p:spPr>
          <a:xfrm>
            <a:off x="8971305" y="6235706"/>
            <a:ext cx="2547595" cy="206381"/>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fld id="{5DD3DB80-B894-403A-B48E-6FDC1A720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0403" y="0"/>
            <a:ext cx="10858500" cy="1028700"/>
          </a:xfrm>
          <a:prstGeom prst="rect">
            <a:avLst/>
          </a:prstGeom>
        </p:spPr>
        <p:txBody>
          <a:bodyPr vert="horz" lIns="91440" tIns="45720" rIns="91440" bIns="45720" rtlCol="0" anchor="b">
            <a:normAutofit/>
          </a:bodyPr>
          <a:lstStyle/>
          <a:p>
            <a:r>
              <a:rPr lang="zh-CN" altLang="en-US" dirty="0"/>
              <a:t>单击此处编辑母版标题样式</a:t>
            </a:r>
          </a:p>
        </p:txBody>
      </p:sp>
      <p:sp>
        <p:nvSpPr>
          <p:cNvPr id="3" name="文本占位符 2"/>
          <p:cNvSpPr>
            <a:spLocks noGrp="1"/>
          </p:cNvSpPr>
          <p:nvPr>
            <p:ph type="body" idx="1"/>
          </p:nvPr>
        </p:nvSpPr>
        <p:spPr>
          <a:xfrm>
            <a:off x="660403" y="1130300"/>
            <a:ext cx="10858500" cy="500380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0" name="日期占位符 9"/>
          <p:cNvSpPr>
            <a:spLocks noGrp="1"/>
          </p:cNvSpPr>
          <p:nvPr>
            <p:ph type="dt" sz="half" idx="2"/>
          </p:nvPr>
        </p:nvSpPr>
        <p:spPr>
          <a:xfrm>
            <a:off x="5401732" y="6235706"/>
            <a:ext cx="1388536" cy="206381"/>
          </a:xfrm>
          <a:prstGeom prst="rect">
            <a:avLst/>
          </a:prstGeom>
        </p:spPr>
        <p:txBody>
          <a:bodyPr vert="horz" lIns="91440" tIns="45720" rIns="91440" bIns="45720" rtlCol="0" anchor="ctr"/>
          <a:lstStyle>
            <a:lvl1pPr algn="ctr">
              <a:defRPr sz="900">
                <a:solidFill>
                  <a:schemeClr val="tx1">
                    <a:lumMod val="50000"/>
                    <a:lumOff val="50000"/>
                  </a:schemeClr>
                </a:solidFill>
              </a:defRPr>
            </a:lvl1pPr>
          </a:lstStyle>
          <a:p>
            <a:endParaRPr lang="zh-CN" altLang="en-US"/>
          </a:p>
        </p:txBody>
      </p:sp>
      <p:sp>
        <p:nvSpPr>
          <p:cNvPr id="11" name="页脚占位符 10"/>
          <p:cNvSpPr>
            <a:spLocks noGrp="1"/>
          </p:cNvSpPr>
          <p:nvPr>
            <p:ph type="ftr" sz="quarter" idx="3"/>
          </p:nvPr>
        </p:nvSpPr>
        <p:spPr>
          <a:xfrm>
            <a:off x="660404" y="6235706"/>
            <a:ext cx="4140201" cy="206381"/>
          </a:xfrm>
          <a:prstGeom prst="rect">
            <a:avLst/>
          </a:prstGeom>
        </p:spPr>
        <p:txBody>
          <a:bodyPr vert="horz" lIns="91440" tIns="45720" rIns="91440" bIns="45720" rtlCol="0" anchor="ctr"/>
          <a:lstStyle>
            <a:lvl1pPr algn="l">
              <a:defRPr sz="900">
                <a:solidFill>
                  <a:schemeClr val="tx1">
                    <a:lumMod val="50000"/>
                    <a:lumOff val="50000"/>
                  </a:schemeClr>
                </a:solidFill>
              </a:defRPr>
            </a:lvl1pPr>
          </a:lstStyle>
          <a:p>
            <a:r>
              <a:rPr lang="zh-CN" altLang="en-US"/>
              <a:t>请在插入菜单</a:t>
            </a:r>
            <a:r>
              <a:rPr lang="en-US" altLang="zh-CN"/>
              <a:t>—</a:t>
            </a:r>
            <a:r>
              <a:rPr lang="zh-CN" altLang="en-US"/>
              <a:t>页眉和页脚中修改此文本</a:t>
            </a:r>
            <a:endParaRPr lang="zh-CN" altLang="en-US" dirty="0"/>
          </a:p>
        </p:txBody>
      </p:sp>
      <p:sp>
        <p:nvSpPr>
          <p:cNvPr id="12" name="灯片编号占位符 11"/>
          <p:cNvSpPr>
            <a:spLocks noGrp="1"/>
          </p:cNvSpPr>
          <p:nvPr>
            <p:ph type="sldNum" sz="quarter" idx="4"/>
          </p:nvPr>
        </p:nvSpPr>
        <p:spPr>
          <a:xfrm>
            <a:off x="8971305" y="6235706"/>
            <a:ext cx="2547595" cy="206381"/>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fld id="{5DD3DB80-B894-403A-B48E-6FDC1A720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Lst>
  <p:txStyles>
    <p:title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1.xml"/><Relationship Id="rId1" Type="http://schemas.openxmlformats.org/officeDocument/2006/relationships/themeOverride" Target="../theme/themeOverride5.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3.xml"/><Relationship Id="rId1" Type="http://schemas.openxmlformats.org/officeDocument/2006/relationships/themeOverride" Target="../theme/themeOverride6.xml"/></Relationships>
</file>

<file path=ppt/slides/_rels/slide2.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hemeOverride" Target="../theme/themeOverride2.xml"/><Relationship Id="rId4"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hemeOverride" Target="../theme/themeOverride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hemeOverride" Target="../theme/themeOverride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tags" Target="../tags/tag10.xml"/><Relationship Id="rId7" Type="http://schemas.openxmlformats.org/officeDocument/2006/relationships/image" Target="../media/image7.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iṥľïḍè"/>
        <p:cNvGrpSpPr/>
        <p:nvPr/>
      </p:nvGrpSpPr>
      <p:grpSpPr>
        <a:xfrm>
          <a:off x="0" y="0"/>
          <a:ext cx="0" cy="0"/>
          <a:chOff x="0" y="0"/>
          <a:chExt cx="0" cy="0"/>
        </a:xfrm>
      </p:grpSpPr>
      <p:sp>
        <p:nvSpPr>
          <p:cNvPr id="20" name="iŝ1iďè"/>
          <p:cNvSpPr>
            <a:spLocks noGrp="1"/>
          </p:cNvSpPr>
          <p:nvPr>
            <p:ph type="ctrTitle"/>
          </p:nvPr>
        </p:nvSpPr>
        <p:spPr>
          <a:xfrm>
            <a:off x="756920" y="2455564"/>
            <a:ext cx="5797886" cy="1946871"/>
          </a:xfrm>
        </p:spPr>
        <p:txBody>
          <a:bodyPr>
            <a:normAutofit fontScale="90000"/>
          </a:bodyPr>
          <a:lstStyle/>
          <a:p>
            <a:r>
              <a:rPr lang="en-US" dirty="0">
                <a:sym typeface="Arial" panose="020B0604020202020204" pitchFamily="34" charset="0"/>
              </a:rPr>
              <a:t>Image</a:t>
            </a:r>
            <a:r>
              <a:rPr dirty="0">
                <a:sym typeface="Arial" panose="020B0604020202020204" pitchFamily="34" charset="0"/>
              </a:rPr>
              <a:t> edge information extraction system based on FPGA</a:t>
            </a:r>
            <a:br>
              <a:rPr lang="en-US" altLang="zh-CN" dirty="0"/>
            </a:br>
            <a:endParaRPr lang="zh-CN" altLang="en-US" dirty="0"/>
          </a:p>
        </p:txBody>
      </p:sp>
      <p:sp>
        <p:nvSpPr>
          <p:cNvPr id="26" name="íS1iḑè"/>
          <p:cNvSpPr>
            <a:spLocks noGrp="1"/>
          </p:cNvSpPr>
          <p:nvPr>
            <p:ph type="subTitle" idx="1"/>
          </p:nvPr>
        </p:nvSpPr>
        <p:spPr>
          <a:xfrm>
            <a:off x="1914296" y="4018551"/>
            <a:ext cx="4543994" cy="779189"/>
          </a:xfrm>
        </p:spPr>
        <p:txBody>
          <a:bodyPr/>
          <a:lstStyle/>
          <a:p>
            <a:r>
              <a:rPr lang="zh-CN" altLang="en-US" dirty="0">
                <a:sym typeface="Arial" panose="020B0604020202020204" pitchFamily="34" charset="0"/>
              </a:rPr>
              <a:t>基于</a:t>
            </a:r>
            <a:r>
              <a:rPr lang="en-US" altLang="zh-CN" dirty="0">
                <a:sym typeface="Arial" panose="020B0604020202020204" pitchFamily="34" charset="0"/>
              </a:rPr>
              <a:t>FPGA</a:t>
            </a:r>
            <a:r>
              <a:rPr lang="zh-CN" altLang="en-US" dirty="0">
                <a:sym typeface="Arial" panose="020B0604020202020204" pitchFamily="34" charset="0"/>
              </a:rPr>
              <a:t>的图像边缘信息提取系统</a:t>
            </a:r>
            <a:endParaRPr lang="en-US" altLang="zh-CN" dirty="0">
              <a:sym typeface="Arial" panose="020B0604020202020204" pitchFamily="34" charset="0"/>
            </a:endParaRPr>
          </a:p>
        </p:txBody>
      </p:sp>
      <p:sp>
        <p:nvSpPr>
          <p:cNvPr id="7" name="iṥlíḑe"/>
          <p:cNvSpPr txBox="1"/>
          <p:nvPr/>
        </p:nvSpPr>
        <p:spPr>
          <a:xfrm>
            <a:off x="757060" y="5171969"/>
            <a:ext cx="2271395" cy="583565"/>
          </a:xfrm>
          <a:prstGeom prst="rect">
            <a:avLst/>
          </a:prstGeom>
          <a:noFill/>
        </p:spPr>
        <p:txBody>
          <a:bodyPr wrap="none" rtlCol="0">
            <a:spAutoFit/>
          </a:bodyPr>
          <a:lstStyle/>
          <a:p>
            <a:r>
              <a:rPr lang="zh-CN" altLang="en-US" sz="1600"/>
              <a:t>汇报人：陈思佑 张旭东</a:t>
            </a:r>
            <a:endParaRPr lang="en-US" altLang="zh-CN" sz="1600"/>
          </a:p>
          <a:p>
            <a:r>
              <a:rPr lang="en-US" altLang="zh-CN" sz="1600"/>
              <a:t>2023.04.03</a:t>
            </a:r>
            <a:endParaRPr lang="en-US" altLang="zh-CN" sz="1600" dirty="0"/>
          </a:p>
        </p:txBody>
      </p:sp>
      <p:cxnSp>
        <p:nvCxnSpPr>
          <p:cNvPr id="8" name="ïṣḷîḓè"/>
          <p:cNvCxnSpPr/>
          <p:nvPr/>
        </p:nvCxnSpPr>
        <p:spPr>
          <a:xfrm flipH="1">
            <a:off x="1520595" y="4164354"/>
            <a:ext cx="330200" cy="0"/>
          </a:xfrm>
          <a:prstGeom prst="line">
            <a:avLst/>
          </a:prstGeom>
          <a:ln w="12700">
            <a:solidFill>
              <a:srgbClr val="0F2532">
                <a:alpha val="50000"/>
              </a:srgbClr>
            </a:solidFill>
          </a:ln>
        </p:spPr>
        <p:style>
          <a:lnRef idx="1">
            <a:schemeClr val="accent1"/>
          </a:lnRef>
          <a:fillRef idx="0">
            <a:schemeClr val="accent1"/>
          </a:fillRef>
          <a:effectRef idx="0">
            <a:schemeClr val="accent1"/>
          </a:effectRef>
          <a:fontRef idx="minor">
            <a:schemeClr val="tx1"/>
          </a:fontRef>
        </p:style>
      </p:cxnSp>
      <p:grpSp>
        <p:nvGrpSpPr>
          <p:cNvPr id="9" name="íṩļïdè"/>
          <p:cNvGrpSpPr/>
          <p:nvPr/>
        </p:nvGrpSpPr>
        <p:grpSpPr>
          <a:xfrm>
            <a:off x="11121035" y="606633"/>
            <a:ext cx="412292" cy="856727"/>
            <a:chOff x="535189" y="2761214"/>
            <a:chExt cx="693581" cy="1441236"/>
          </a:xfrm>
        </p:grpSpPr>
        <p:cxnSp>
          <p:nvCxnSpPr>
            <p:cNvPr id="10" name="iŝḷíḓé"/>
            <p:cNvCxnSpPr/>
            <p:nvPr/>
          </p:nvCxnSpPr>
          <p:spPr>
            <a:xfrm flipH="1">
              <a:off x="723460" y="3369500"/>
              <a:ext cx="284989" cy="285918"/>
            </a:xfrm>
            <a:prstGeom prst="line">
              <a:avLst/>
            </a:prstGeom>
            <a:ln w="12700">
              <a:solidFill>
                <a:srgbClr val="0F2532">
                  <a:alpha val="50000"/>
                </a:srgbClr>
              </a:solidFill>
            </a:ln>
          </p:spPr>
          <p:style>
            <a:lnRef idx="1">
              <a:schemeClr val="accent1"/>
            </a:lnRef>
            <a:fillRef idx="0">
              <a:schemeClr val="accent1"/>
            </a:fillRef>
            <a:effectRef idx="0">
              <a:schemeClr val="accent1"/>
            </a:effectRef>
            <a:fontRef idx="minor">
              <a:schemeClr val="tx1"/>
            </a:fontRef>
          </p:style>
        </p:cxnSp>
        <p:sp>
          <p:nvSpPr>
            <p:cNvPr id="11" name="íşḷiḑe"/>
            <p:cNvSpPr txBox="1"/>
            <p:nvPr/>
          </p:nvSpPr>
          <p:spPr>
            <a:xfrm>
              <a:off x="535189" y="2761214"/>
              <a:ext cx="693581" cy="569535"/>
            </a:xfrm>
            <a:prstGeom prst="rect">
              <a:avLst/>
            </a:prstGeom>
            <a:noFill/>
          </p:spPr>
          <p:txBody>
            <a:bodyPr wrap="none" rtlCol="0">
              <a:spAutoFit/>
            </a:bodyPr>
            <a:lstStyle/>
            <a:p>
              <a:pPr algn="ctr"/>
              <a:r>
                <a:rPr lang="en-US" altLang="zh-CN" sz="1600" dirty="0">
                  <a:solidFill>
                    <a:srgbClr val="0F2532"/>
                  </a:solidFill>
                </a:rPr>
                <a:t>01</a:t>
              </a:r>
            </a:p>
          </p:txBody>
        </p:sp>
        <p:sp>
          <p:nvSpPr>
            <p:cNvPr id="12" name="isļïďè"/>
            <p:cNvSpPr txBox="1"/>
            <p:nvPr/>
          </p:nvSpPr>
          <p:spPr>
            <a:xfrm>
              <a:off x="535189" y="3632915"/>
              <a:ext cx="693581" cy="569535"/>
            </a:xfrm>
            <a:prstGeom prst="rect">
              <a:avLst/>
            </a:prstGeom>
            <a:noFill/>
          </p:spPr>
          <p:txBody>
            <a:bodyPr wrap="none" rtlCol="0">
              <a:spAutoFit/>
            </a:bodyPr>
            <a:lstStyle/>
            <a:p>
              <a:pPr algn="ctr"/>
              <a:r>
                <a:rPr lang="en-US" altLang="zh-CN" sz="1600" dirty="0">
                  <a:solidFill>
                    <a:srgbClr val="0F2532">
                      <a:alpha val="50000"/>
                    </a:srgbClr>
                  </a:solidFill>
                </a:rPr>
                <a:t>05</a:t>
              </a:r>
            </a:p>
          </p:txBody>
        </p:sp>
      </p:gr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313267"/>
            <a:ext cx="10858500" cy="1028700"/>
          </a:xfrm>
        </p:spPr>
        <p:txBody>
          <a:bodyPr/>
          <a:lstStyle/>
          <a:p>
            <a:r>
              <a:rPr lang="en-US" altLang="zh-CN" sz="2400" b="1" dirty="0">
                <a:sym typeface="+mn-ea"/>
              </a:rPr>
              <a:t>VGA display</a:t>
            </a:r>
            <a:br>
              <a:rPr lang="zh-CN" altLang="en-US" sz="2400" b="1" dirty="0"/>
            </a:br>
            <a:endParaRPr lang="zh-CN" altLang="en-US" dirty="0"/>
          </a:p>
        </p:txBody>
      </p:sp>
      <p:pic>
        <p:nvPicPr>
          <p:cNvPr id="4" name="图片 3">
            <a:extLst>
              <a:ext uri="{FF2B5EF4-FFF2-40B4-BE49-F238E27FC236}">
                <a16:creationId xmlns:a16="http://schemas.microsoft.com/office/drawing/2014/main" id="{485D944E-534D-5622-00B7-BAC6C17AA288}"/>
              </a:ext>
            </a:extLst>
          </p:cNvPr>
          <p:cNvPicPr>
            <a:picLocks noChangeAspect="1"/>
          </p:cNvPicPr>
          <p:nvPr/>
        </p:nvPicPr>
        <p:blipFill>
          <a:blip r:embed="rId2"/>
          <a:stretch>
            <a:fillRect/>
          </a:stretch>
        </p:blipFill>
        <p:spPr>
          <a:xfrm>
            <a:off x="1704155" y="1170726"/>
            <a:ext cx="9000000" cy="3985605"/>
          </a:xfrm>
          <a:prstGeom prst="rect">
            <a:avLst/>
          </a:prstGeom>
        </p:spPr>
      </p:pic>
      <p:pic>
        <p:nvPicPr>
          <p:cNvPr id="7" name="图片 6">
            <a:extLst>
              <a:ext uri="{FF2B5EF4-FFF2-40B4-BE49-F238E27FC236}">
                <a16:creationId xmlns:a16="http://schemas.microsoft.com/office/drawing/2014/main" id="{C3A68BB4-2CC3-957A-DDAA-DE1799A095B5}"/>
              </a:ext>
            </a:extLst>
          </p:cNvPr>
          <p:cNvPicPr>
            <a:picLocks noChangeAspect="1"/>
          </p:cNvPicPr>
          <p:nvPr/>
        </p:nvPicPr>
        <p:blipFill>
          <a:blip r:embed="rId3"/>
          <a:stretch>
            <a:fillRect/>
          </a:stretch>
        </p:blipFill>
        <p:spPr>
          <a:xfrm>
            <a:off x="2193555" y="5269403"/>
            <a:ext cx="7051208" cy="835741"/>
          </a:xfrm>
          <a:prstGeom prst="rect">
            <a:avLst/>
          </a:prstGeom>
        </p:spPr>
      </p:pic>
    </p:spTree>
    <p:extLst>
      <p:ext uri="{BB962C8B-B14F-4D97-AF65-F5344CB8AC3E}">
        <p14:creationId xmlns:p14="http://schemas.microsoft.com/office/powerpoint/2010/main" val="1400804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313267"/>
            <a:ext cx="10858500" cy="1028700"/>
          </a:xfrm>
        </p:spPr>
        <p:txBody>
          <a:bodyPr/>
          <a:lstStyle/>
          <a:p>
            <a:r>
              <a:rPr lang="en-US" altLang="zh-CN" sz="2400" b="1" dirty="0">
                <a:sym typeface="+mn-ea"/>
              </a:rPr>
              <a:t>VGA display</a:t>
            </a:r>
            <a:br>
              <a:rPr lang="zh-CN" altLang="en-US" sz="2400" b="1" dirty="0"/>
            </a:br>
            <a:endParaRPr lang="zh-CN" altLang="en-US" dirty="0"/>
          </a:p>
        </p:txBody>
      </p:sp>
      <p:pic>
        <p:nvPicPr>
          <p:cNvPr id="3" name="12495973567231980039444837284">
            <a:hlinkClick r:id="" action="ppaction://media"/>
            <a:extLst>
              <a:ext uri="{FF2B5EF4-FFF2-40B4-BE49-F238E27FC236}">
                <a16:creationId xmlns:a16="http://schemas.microsoft.com/office/drawing/2014/main" id="{1EECB5F7-FCB8-6A42-E41E-AACE01F76A5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24306" y="1258529"/>
            <a:ext cx="7635202" cy="4294801"/>
          </a:xfrm>
          <a:prstGeom prst="rect">
            <a:avLst/>
          </a:prstGeom>
        </p:spPr>
      </p:pic>
    </p:spTree>
    <p:extLst>
      <p:ext uri="{BB962C8B-B14F-4D97-AF65-F5344CB8AC3E}">
        <p14:creationId xmlns:p14="http://schemas.microsoft.com/office/powerpoint/2010/main" val="900916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9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ïš1íḋe"/>
        <p:cNvGrpSpPr/>
        <p:nvPr/>
      </p:nvGrpSpPr>
      <p:grpSpPr>
        <a:xfrm>
          <a:off x="0" y="0"/>
          <a:ext cx="0" cy="0"/>
          <a:chOff x="0" y="0"/>
          <a:chExt cx="0" cy="0"/>
        </a:xfrm>
      </p:grpSpPr>
      <p:sp>
        <p:nvSpPr>
          <p:cNvPr id="4" name="iś1íḋe"/>
          <p:cNvSpPr>
            <a:spLocks noGrp="1"/>
          </p:cNvSpPr>
          <p:nvPr>
            <p:ph type="title"/>
          </p:nvPr>
        </p:nvSpPr>
        <p:spPr>
          <a:xfrm>
            <a:off x="3448054" y="2268543"/>
            <a:ext cx="5677105" cy="1133475"/>
          </a:xfrm>
        </p:spPr>
        <p:txBody>
          <a:bodyPr>
            <a:normAutofit/>
          </a:bodyPr>
          <a:lstStyle/>
          <a:p>
            <a:r>
              <a:rPr lang="en-US" altLang="zh-CN" dirty="0">
                <a:solidFill>
                  <a:srgbClr val="333333"/>
                </a:solidFill>
                <a:latin typeface="Tahoma" panose="020B0604030504040204" pitchFamily="34" charset="0"/>
              </a:rPr>
              <a:t>Function and result</a:t>
            </a:r>
            <a:endParaRPr lang="zh-CN" altLang="en-US" dirty="0"/>
          </a:p>
        </p:txBody>
      </p:sp>
      <p:sp>
        <p:nvSpPr>
          <p:cNvPr id="8" name="işľïḓè"/>
          <p:cNvSpPr txBox="1"/>
          <p:nvPr/>
        </p:nvSpPr>
        <p:spPr>
          <a:xfrm>
            <a:off x="2208459" y="3048679"/>
            <a:ext cx="768421" cy="889909"/>
          </a:xfrm>
          <a:prstGeom prst="rect">
            <a:avLst/>
          </a:prstGeom>
          <a:noFill/>
          <a:ln w="117475">
            <a:noFill/>
          </a:ln>
        </p:spPr>
        <p:txBody>
          <a:bodyPr wrap="none" rtlCol="0">
            <a:prstTxWarp prst="textPlain">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100" normalizeH="0" baseline="0" noProof="0" dirty="0">
                <a:ln>
                  <a:noFill/>
                </a:ln>
                <a:solidFill>
                  <a:srgbClr val="0F2532"/>
                </a:solidFill>
                <a:effectLst/>
                <a:uLnTx/>
                <a:uFillTx/>
                <a:latin typeface="Impact" panose="020B0806030902050204" pitchFamily="34" charset="0"/>
                <a:ea typeface="微软雅黑" panose="020B0503020204020204" pitchFamily="34" charset="-122"/>
                <a:cs typeface="Arial" panose="020B0604020202020204" pitchFamily="34" charset="0"/>
              </a:rPr>
              <a:t>03</a:t>
            </a:r>
            <a:endParaRPr kumimoji="0" lang="zh-CN" altLang="en-US" sz="1800" b="0" i="0" u="none" strike="noStrike" kern="1200" cap="none" spc="100" normalizeH="0" baseline="0" noProof="0" dirty="0">
              <a:ln>
                <a:noFill/>
              </a:ln>
              <a:solidFill>
                <a:srgbClr val="0F2532"/>
              </a:solidFill>
              <a:effectLst/>
              <a:uLnTx/>
              <a:uFillTx/>
              <a:latin typeface="Impact" panose="020B0806030902050204" pitchFamily="34" charset="0"/>
              <a:ea typeface="微软雅黑" panose="020B0503020204020204" pitchFamily="34" charset="-122"/>
              <a:cs typeface="Arial" panose="020B0604020202020204" pitchFamily="34" charset="0"/>
            </a:endParaRPr>
          </a:p>
        </p:txBody>
      </p:sp>
      <p:grpSp>
        <p:nvGrpSpPr>
          <p:cNvPr id="7" name="îŝ1iḓe"/>
          <p:cNvGrpSpPr/>
          <p:nvPr/>
        </p:nvGrpSpPr>
        <p:grpSpPr>
          <a:xfrm>
            <a:off x="11121035" y="606633"/>
            <a:ext cx="412292" cy="856727"/>
            <a:chOff x="535189" y="2761214"/>
            <a:chExt cx="693581" cy="1441236"/>
          </a:xfrm>
        </p:grpSpPr>
        <p:cxnSp>
          <p:nvCxnSpPr>
            <p:cNvPr id="9" name="íšļïḍè"/>
            <p:cNvCxnSpPr/>
            <p:nvPr/>
          </p:nvCxnSpPr>
          <p:spPr>
            <a:xfrm flipH="1">
              <a:off x="723460" y="3369500"/>
              <a:ext cx="284989" cy="285918"/>
            </a:xfrm>
            <a:prstGeom prst="line">
              <a:avLst/>
            </a:prstGeom>
            <a:ln w="12700">
              <a:solidFill>
                <a:srgbClr val="0F2532">
                  <a:alpha val="50000"/>
                </a:srgbClr>
              </a:solidFill>
            </a:ln>
          </p:spPr>
          <p:style>
            <a:lnRef idx="1">
              <a:schemeClr val="accent1"/>
            </a:lnRef>
            <a:fillRef idx="0">
              <a:schemeClr val="accent1"/>
            </a:fillRef>
            <a:effectRef idx="0">
              <a:schemeClr val="accent1"/>
            </a:effectRef>
            <a:fontRef idx="minor">
              <a:schemeClr val="tx1"/>
            </a:fontRef>
          </p:style>
        </p:cxnSp>
        <p:sp>
          <p:nvSpPr>
            <p:cNvPr id="10" name="íṡlíḍe"/>
            <p:cNvSpPr txBox="1"/>
            <p:nvPr/>
          </p:nvSpPr>
          <p:spPr>
            <a:xfrm>
              <a:off x="538009" y="2761214"/>
              <a:ext cx="687942" cy="5672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0F2532"/>
                  </a:solidFill>
                  <a:effectLst/>
                  <a:uLnTx/>
                  <a:uFillTx/>
                  <a:latin typeface="Arial" panose="020B0604020202020204"/>
                  <a:ea typeface="微软雅黑" panose="020B0503020204020204" pitchFamily="34" charset="-122"/>
                  <a:cs typeface="+mn-cs"/>
                </a:rPr>
                <a:t>04</a:t>
              </a:r>
            </a:p>
          </p:txBody>
        </p:sp>
        <p:sp>
          <p:nvSpPr>
            <p:cNvPr id="11" name="i$ļíḓê"/>
            <p:cNvSpPr txBox="1"/>
            <p:nvPr/>
          </p:nvSpPr>
          <p:spPr>
            <a:xfrm>
              <a:off x="535189" y="3632915"/>
              <a:ext cx="693581" cy="56953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0F2532">
                      <a:alpha val="50000"/>
                    </a:srgbClr>
                  </a:solidFill>
                  <a:effectLst/>
                  <a:uLnTx/>
                  <a:uFillTx/>
                  <a:latin typeface="Arial" panose="020B0604020202020204"/>
                  <a:ea typeface="微软雅黑" panose="020B0503020204020204" pitchFamily="34" charset="-122"/>
                  <a:cs typeface="+mn-cs"/>
                </a:rPr>
                <a:t>05</a:t>
              </a:r>
            </a:p>
          </p:txBody>
        </p:sp>
      </p:grpSp>
    </p:spTree>
    <p:custDataLst>
      <p:tags r:id="rId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i="0" dirty="0">
                <a:solidFill>
                  <a:srgbClr val="333333"/>
                </a:solidFill>
                <a:effectLst/>
                <a:latin typeface="Tahoma" panose="020B0604030504040204" pitchFamily="34" charset="0"/>
              </a:rPr>
              <a:t>Expected time schedule</a:t>
            </a:r>
            <a:endParaRPr lang="zh-CN" altLang="en-US" dirty="0"/>
          </a:p>
        </p:txBody>
      </p:sp>
      <p:grpSp>
        <p:nvGrpSpPr>
          <p:cNvPr id="3" name="组合 2"/>
          <p:cNvGrpSpPr/>
          <p:nvPr/>
        </p:nvGrpSpPr>
        <p:grpSpPr>
          <a:xfrm>
            <a:off x="1567741" y="1553593"/>
            <a:ext cx="9056518" cy="3437022"/>
            <a:chOff x="309423" y="2027518"/>
            <a:chExt cx="6894080" cy="2902155"/>
          </a:xfrm>
        </p:grpSpPr>
        <p:cxnSp>
          <p:nvCxnSpPr>
            <p:cNvPr id="4" name="直接连接符 3"/>
            <p:cNvCxnSpPr>
              <a:endCxn id="6" idx="6"/>
            </p:cNvCxnSpPr>
            <p:nvPr/>
          </p:nvCxnSpPr>
          <p:spPr>
            <a:xfrm>
              <a:off x="658813" y="3632199"/>
              <a:ext cx="5572727" cy="0"/>
            </a:xfrm>
            <a:prstGeom prst="line">
              <a:avLst/>
            </a:prstGeom>
            <a:ln>
              <a:solidFill>
                <a:schemeClr val="tx1">
                  <a:lumMod val="50000"/>
                  <a:lumOff val="50000"/>
                  <a:alpha val="30000"/>
                </a:schemeClr>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1281387" y="3490309"/>
              <a:ext cx="283780" cy="283780"/>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5000" lnSpcReduction="20000"/>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6" name="椭圆 5"/>
            <p:cNvSpPr/>
            <p:nvPr/>
          </p:nvSpPr>
          <p:spPr>
            <a:xfrm>
              <a:off x="5947760" y="3490309"/>
              <a:ext cx="283780" cy="283780"/>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5000" lnSpcReduction="20000"/>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8" name="椭圆 7"/>
            <p:cNvSpPr/>
            <p:nvPr/>
          </p:nvSpPr>
          <p:spPr>
            <a:xfrm>
              <a:off x="3443124" y="3318860"/>
              <a:ext cx="626679" cy="626679"/>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0" name="文本框 9"/>
            <p:cNvSpPr txBox="1"/>
            <p:nvPr/>
          </p:nvSpPr>
          <p:spPr>
            <a:xfrm>
              <a:off x="414904" y="2724091"/>
              <a:ext cx="2227706" cy="565240"/>
            </a:xfrm>
            <a:prstGeom prst="rect">
              <a:avLst/>
            </a:prstGeom>
            <a:noFill/>
          </p:spPr>
          <p:txBody>
            <a:bodyPr wrap="square" rtlCol="0">
              <a:spAutoFit/>
            </a:bodyPr>
            <a:lstStyle>
              <a:defPPr>
                <a:defRPr lang="zh-CN"/>
              </a:defPPr>
              <a:lvl1pPr>
                <a:lnSpc>
                  <a:spcPts val="1500"/>
                </a:lnSpc>
                <a:defRPr sz="900"/>
              </a:lvl1pPr>
            </a:lstStyle>
            <a:p>
              <a:pPr marL="0" marR="0" lvl="0" indent="0" algn="ctr" defTabSz="914400" rtl="0" eaLnBrk="1" fontAlgn="auto" latinLnBrk="0" hangingPunct="1">
                <a:lnSpc>
                  <a:spcPts val="15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0F2532"/>
                  </a:solidFill>
                  <a:effectLst/>
                  <a:uLnTx/>
                  <a:uFillTx/>
                  <a:latin typeface="Arial" panose="020B0604020202020204"/>
                  <a:ea typeface="微软雅黑" panose="020B0503020204020204" pitchFamily="34" charset="-122"/>
                  <a:cs typeface="+mn-cs"/>
                </a:rPr>
                <a:t>The camera captures images and processes them into bit streams</a:t>
              </a:r>
            </a:p>
            <a:p>
              <a:pPr marL="0" marR="0" lvl="0" indent="0" algn="ctr" defTabSz="914400" rtl="0" eaLnBrk="1" fontAlgn="auto" latinLnBrk="0" hangingPunct="1">
                <a:lnSpc>
                  <a:spcPts val="15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0F2532"/>
                  </a:solidFill>
                  <a:effectLst/>
                  <a:uLnTx/>
                  <a:uFillTx/>
                  <a:latin typeface="Arial" panose="020B0604020202020204"/>
                  <a:ea typeface="微软雅黑" panose="020B0503020204020204" pitchFamily="34" charset="-122"/>
                  <a:cs typeface="+mn-cs"/>
                </a:rPr>
                <a:t>Display color </a:t>
              </a:r>
              <a:r>
                <a:rPr lang="en-US" altLang="zh-CN" sz="1400" dirty="0">
                  <a:solidFill>
                    <a:srgbClr val="0F2532"/>
                  </a:solidFill>
                  <a:latin typeface="Arial" panose="020B0604020202020204"/>
                  <a:ea typeface="微软雅黑" panose="020B0503020204020204" pitchFamily="34" charset="-122"/>
                </a:rPr>
                <a:t>image</a:t>
              </a:r>
              <a:r>
                <a:rPr kumimoji="0" lang="en-US" altLang="zh-CN" sz="1400" b="0" i="0" u="none" strike="noStrike" kern="1200" cap="none" spc="0" normalizeH="0" baseline="0" noProof="0" dirty="0">
                  <a:ln>
                    <a:noFill/>
                  </a:ln>
                  <a:solidFill>
                    <a:srgbClr val="0F2532"/>
                  </a:solidFill>
                  <a:effectLst/>
                  <a:uLnTx/>
                  <a:uFillTx/>
                  <a:latin typeface="Arial" panose="020B0604020202020204"/>
                  <a:ea typeface="微软雅黑" panose="020B0503020204020204" pitchFamily="34" charset="-122"/>
                  <a:cs typeface="+mn-cs"/>
                </a:rPr>
                <a:t> in VGA mode</a:t>
              </a:r>
            </a:p>
          </p:txBody>
        </p:sp>
        <p:sp>
          <p:nvSpPr>
            <p:cNvPr id="11" name="文本框 10"/>
            <p:cNvSpPr txBox="1"/>
            <p:nvPr/>
          </p:nvSpPr>
          <p:spPr>
            <a:xfrm>
              <a:off x="309423" y="2027518"/>
              <a:ext cx="2227706" cy="389821"/>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ctr" defTabSz="914400" rtl="0" eaLnBrk="1" fontAlgn="auto" latinLnBrk="0" hangingPunct="1">
                <a:lnSpc>
                  <a:spcPct val="100000"/>
                </a:lnSpc>
                <a:spcBef>
                  <a:spcPts val="0"/>
                </a:spcBef>
                <a:spcAft>
                  <a:spcPts val="0"/>
                </a:spcAft>
                <a:buClrTx/>
                <a:buSzPct val="25000"/>
                <a:buFontTx/>
                <a:buNone/>
                <a:defRPr/>
              </a:pPr>
              <a:r>
                <a:rPr kumimoji="0" lang="en-US" altLang="zh-CN" sz="2400" b="1" i="0" u="none" strike="noStrike" kern="1200" cap="none" spc="0" normalizeH="0" baseline="0" noProof="0" dirty="0">
                  <a:ln>
                    <a:noFill/>
                  </a:ln>
                  <a:solidFill>
                    <a:srgbClr val="0F2532"/>
                  </a:solidFill>
                  <a:effectLst/>
                  <a:uLnTx/>
                  <a:uFillTx/>
                  <a:latin typeface="Arial" panose="020B0604020202020204"/>
                  <a:ea typeface="微软雅黑" panose="020B0503020204020204" pitchFamily="34" charset="-122"/>
                  <a:cs typeface="+mn-cs"/>
                </a:rPr>
                <a:t>9-11</a:t>
              </a:r>
              <a:r>
                <a:rPr kumimoji="0" lang="zh-CN" altLang="en-US" sz="2400" b="1" i="0" u="none" strike="noStrike" kern="1200" cap="none" spc="0" normalizeH="0" baseline="0" noProof="0" dirty="0">
                  <a:ln>
                    <a:noFill/>
                  </a:ln>
                  <a:solidFill>
                    <a:srgbClr val="0F2532"/>
                  </a:solidFill>
                  <a:effectLst/>
                  <a:uLnTx/>
                  <a:uFillTx/>
                  <a:latin typeface="Arial" panose="020B0604020202020204"/>
                  <a:ea typeface="微软雅黑" panose="020B0503020204020204" pitchFamily="34" charset="-122"/>
                  <a:cs typeface="+mn-cs"/>
                </a:rPr>
                <a:t> </a:t>
              </a:r>
              <a:r>
                <a:rPr kumimoji="0" lang="en-US" altLang="zh-CN" sz="2400" b="1" i="0" u="none" strike="noStrike" kern="1200" cap="none" spc="0" normalizeH="0" baseline="0" noProof="0" dirty="0">
                  <a:ln>
                    <a:noFill/>
                  </a:ln>
                  <a:solidFill>
                    <a:srgbClr val="0F2532"/>
                  </a:solidFill>
                  <a:effectLst/>
                  <a:uLnTx/>
                  <a:uFillTx/>
                  <a:latin typeface="Arial" panose="020B0604020202020204"/>
                  <a:ea typeface="微软雅黑" panose="020B0503020204020204" pitchFamily="34" charset="-122"/>
                  <a:cs typeface="+mn-cs"/>
                </a:rPr>
                <a:t>week</a:t>
              </a:r>
            </a:p>
          </p:txBody>
        </p:sp>
        <p:sp>
          <p:nvSpPr>
            <p:cNvPr id="12" name="文本框 11"/>
            <p:cNvSpPr txBox="1"/>
            <p:nvPr/>
          </p:nvSpPr>
          <p:spPr>
            <a:xfrm>
              <a:off x="2642610" y="4526858"/>
              <a:ext cx="2227706" cy="402815"/>
            </a:xfrm>
            <a:prstGeom prst="rect">
              <a:avLst/>
            </a:prstGeom>
            <a:noFill/>
          </p:spPr>
          <p:txBody>
            <a:bodyPr wrap="square" rtlCol="0">
              <a:spAutoFit/>
            </a:bodyPr>
            <a:lstStyle>
              <a:defPPr>
                <a:defRPr lang="zh-CN"/>
              </a:defPPr>
              <a:lvl1pPr>
                <a:lnSpc>
                  <a:spcPts val="1500"/>
                </a:lnSpc>
                <a:defRPr sz="900"/>
              </a:lvl1pPr>
            </a:lstStyle>
            <a:p>
              <a:pPr marL="0" marR="0" lvl="0" indent="0" algn="ctr" defTabSz="914400" rtl="0" eaLnBrk="1" fontAlgn="auto" latinLnBrk="0" hangingPunct="1">
                <a:lnSpc>
                  <a:spcPts val="15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0F2532"/>
                  </a:solidFill>
                  <a:effectLst/>
                  <a:uLnTx/>
                  <a:uFillTx/>
                  <a:latin typeface="Arial" panose="020B0604020202020204"/>
                  <a:ea typeface="微软雅黑" panose="020B0503020204020204" pitchFamily="34" charset="-122"/>
                  <a:cs typeface="+mn-cs"/>
                </a:rPr>
                <a:t>Algorithm implementation and result analysis</a:t>
              </a:r>
            </a:p>
          </p:txBody>
        </p:sp>
        <p:sp>
          <p:nvSpPr>
            <p:cNvPr id="13" name="文本框 12"/>
            <p:cNvSpPr txBox="1"/>
            <p:nvPr/>
          </p:nvSpPr>
          <p:spPr>
            <a:xfrm>
              <a:off x="2642610" y="4071777"/>
              <a:ext cx="2227706" cy="389821"/>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ctr" defTabSz="914400" rtl="0" eaLnBrk="1" fontAlgn="auto" latinLnBrk="0" hangingPunct="1">
                <a:lnSpc>
                  <a:spcPct val="100000"/>
                </a:lnSpc>
                <a:spcBef>
                  <a:spcPts val="0"/>
                </a:spcBef>
                <a:spcAft>
                  <a:spcPts val="0"/>
                </a:spcAft>
                <a:buClrTx/>
                <a:buSzPct val="25000"/>
                <a:buFontTx/>
                <a:buNone/>
                <a:defRPr/>
              </a:pPr>
              <a:r>
                <a:rPr kumimoji="0" lang="en-US" altLang="zh-CN" sz="2400" b="1" i="0" u="none" strike="noStrike" kern="1200" cap="none" spc="0" normalizeH="0" baseline="0" noProof="0" dirty="0">
                  <a:ln>
                    <a:noFill/>
                  </a:ln>
                  <a:solidFill>
                    <a:srgbClr val="0F2532"/>
                  </a:solidFill>
                  <a:effectLst/>
                  <a:uLnTx/>
                  <a:uFillTx/>
                  <a:latin typeface="Arial" panose="020B0604020202020204"/>
                  <a:ea typeface="微软雅黑" panose="020B0503020204020204" pitchFamily="34" charset="-122"/>
                  <a:cs typeface="+mn-cs"/>
                </a:rPr>
                <a:t>12-13 week</a:t>
              </a:r>
            </a:p>
          </p:txBody>
        </p:sp>
        <p:sp>
          <p:nvSpPr>
            <p:cNvPr id="16" name="文本框 15"/>
            <p:cNvSpPr txBox="1"/>
            <p:nvPr/>
          </p:nvSpPr>
          <p:spPr>
            <a:xfrm>
              <a:off x="4975797" y="2686760"/>
              <a:ext cx="2227706" cy="402815"/>
            </a:xfrm>
            <a:prstGeom prst="rect">
              <a:avLst/>
            </a:prstGeom>
            <a:noFill/>
          </p:spPr>
          <p:txBody>
            <a:bodyPr wrap="square" rtlCol="0">
              <a:spAutoFit/>
            </a:bodyPr>
            <a:lstStyle>
              <a:defPPr>
                <a:defRPr lang="zh-CN"/>
              </a:defPPr>
              <a:lvl1pPr>
                <a:lnSpc>
                  <a:spcPts val="1500"/>
                </a:lnSpc>
                <a:defRPr sz="900"/>
              </a:lvl1pPr>
            </a:lstStyle>
            <a:p>
              <a:pPr marL="0" marR="0" lvl="0" indent="0" algn="ctr" defTabSz="914400" rtl="0" eaLnBrk="1" fontAlgn="auto" latinLnBrk="0" hangingPunct="1">
                <a:lnSpc>
                  <a:spcPts val="15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0F2532"/>
                  </a:solidFill>
                  <a:effectLst/>
                  <a:uLnTx/>
                  <a:uFillTx/>
                  <a:latin typeface="Arial" panose="020B0604020202020204"/>
                  <a:ea typeface="微软雅黑" panose="020B0503020204020204" pitchFamily="34" charset="-122"/>
                  <a:cs typeface="+mn-cs"/>
                </a:rPr>
                <a:t>Integrity test and function expansion</a:t>
              </a:r>
            </a:p>
          </p:txBody>
        </p:sp>
        <p:sp>
          <p:nvSpPr>
            <p:cNvPr id="17" name="文本框 16"/>
            <p:cNvSpPr txBox="1"/>
            <p:nvPr/>
          </p:nvSpPr>
          <p:spPr>
            <a:xfrm>
              <a:off x="4975797" y="2027518"/>
              <a:ext cx="2227706" cy="389821"/>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marL="0" marR="0" lvl="0" indent="0" algn="ctr" defTabSz="914400" rtl="0" eaLnBrk="1" fontAlgn="auto" latinLnBrk="0" hangingPunct="1">
                <a:lnSpc>
                  <a:spcPct val="100000"/>
                </a:lnSpc>
                <a:spcBef>
                  <a:spcPts val="0"/>
                </a:spcBef>
                <a:spcAft>
                  <a:spcPts val="0"/>
                </a:spcAft>
                <a:buClrTx/>
                <a:buSzPct val="25000"/>
                <a:buFontTx/>
                <a:buNone/>
                <a:defRPr/>
              </a:pPr>
              <a:r>
                <a:rPr kumimoji="0" lang="en-US" altLang="zh-CN" sz="2400" b="1" i="0" u="none" strike="noStrike" kern="1200" cap="none" spc="0" normalizeH="0" baseline="0" noProof="0" dirty="0">
                  <a:ln>
                    <a:noFill/>
                  </a:ln>
                  <a:solidFill>
                    <a:srgbClr val="0F2532"/>
                  </a:solidFill>
                  <a:effectLst/>
                  <a:uLnTx/>
                  <a:uFillTx/>
                  <a:latin typeface="Arial" panose="020B0604020202020204"/>
                  <a:ea typeface="微软雅黑" panose="020B0503020204020204" pitchFamily="34" charset="-122"/>
                  <a:cs typeface="+mn-cs"/>
                </a:rPr>
                <a:t>14</a:t>
              </a:r>
              <a:r>
                <a:rPr kumimoji="0" lang="zh-CN" altLang="en-US" sz="2400" b="1" i="0" u="none" strike="noStrike" kern="1200" cap="none" spc="0" normalizeH="0" baseline="0" noProof="0" dirty="0">
                  <a:ln>
                    <a:noFill/>
                  </a:ln>
                  <a:solidFill>
                    <a:srgbClr val="0F2532"/>
                  </a:solidFill>
                  <a:effectLst/>
                  <a:uLnTx/>
                  <a:uFillTx/>
                  <a:latin typeface="Arial" panose="020B0604020202020204"/>
                  <a:ea typeface="微软雅黑" panose="020B0503020204020204" pitchFamily="34" charset="-122"/>
                  <a:cs typeface="+mn-cs"/>
                </a:rPr>
                <a:t> </a:t>
              </a:r>
              <a:r>
                <a:rPr kumimoji="0" lang="en-US" altLang="zh-CN" sz="2400" b="1" i="0" u="none" strike="noStrike" kern="1200" cap="none" spc="0" normalizeH="0" baseline="0" noProof="0" dirty="0">
                  <a:ln>
                    <a:noFill/>
                  </a:ln>
                  <a:solidFill>
                    <a:srgbClr val="0F2532"/>
                  </a:solidFill>
                  <a:effectLst/>
                  <a:uLnTx/>
                  <a:uFillTx/>
                  <a:latin typeface="Arial" panose="020B0604020202020204"/>
                  <a:ea typeface="微软雅黑" panose="020B0503020204020204" pitchFamily="34" charset="-122"/>
                  <a:cs typeface="+mn-cs"/>
                </a:rPr>
                <a:t>week</a:t>
              </a:r>
            </a:p>
          </p:txBody>
        </p:sp>
      </p:gr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iṣļïḍé"/>
        <p:cNvGrpSpPr/>
        <p:nvPr/>
      </p:nvGrpSpPr>
      <p:grpSpPr>
        <a:xfrm>
          <a:off x="0" y="0"/>
          <a:ext cx="0" cy="0"/>
          <a:chOff x="0" y="0"/>
          <a:chExt cx="0" cy="0"/>
        </a:xfrm>
      </p:grpSpPr>
      <p:sp>
        <p:nvSpPr>
          <p:cNvPr id="2" name="íśḻiḑê"/>
          <p:cNvSpPr>
            <a:spLocks noGrp="1"/>
          </p:cNvSpPr>
          <p:nvPr>
            <p:ph type="ctrTitle"/>
          </p:nvPr>
        </p:nvSpPr>
        <p:spPr>
          <a:xfrm>
            <a:off x="5086349" y="1512888"/>
            <a:ext cx="6432553" cy="2387600"/>
          </a:xfrm>
        </p:spPr>
        <p:txBody>
          <a:bodyPr/>
          <a:lstStyle/>
          <a:p>
            <a:r>
              <a:rPr lang="en-US" altLang="zh-CN" dirty="0"/>
              <a:t>Thanks !</a:t>
            </a:r>
            <a:br>
              <a:rPr lang="en-US" altLang="zh-CN" dirty="0"/>
            </a:br>
            <a:endParaRPr lang="zh-CN" altLang="en-US" dirty="0"/>
          </a:p>
        </p:txBody>
      </p:sp>
      <p:grpSp>
        <p:nvGrpSpPr>
          <p:cNvPr id="9" name="ïṡḷîḋê"/>
          <p:cNvGrpSpPr/>
          <p:nvPr/>
        </p:nvGrpSpPr>
        <p:grpSpPr>
          <a:xfrm>
            <a:off x="11121035" y="606633"/>
            <a:ext cx="412293" cy="856727"/>
            <a:chOff x="535189" y="2761214"/>
            <a:chExt cx="693583" cy="1441236"/>
          </a:xfrm>
        </p:grpSpPr>
        <p:cxnSp>
          <p:nvCxnSpPr>
            <p:cNvPr id="10" name="îśḷïḓé"/>
            <p:cNvCxnSpPr/>
            <p:nvPr/>
          </p:nvCxnSpPr>
          <p:spPr>
            <a:xfrm flipH="1">
              <a:off x="723460" y="3369500"/>
              <a:ext cx="284989" cy="285918"/>
            </a:xfrm>
            <a:prstGeom prst="line">
              <a:avLst/>
            </a:prstGeom>
            <a:ln w="12700">
              <a:solidFill>
                <a:srgbClr val="0F2532">
                  <a:alpha val="50000"/>
                </a:srgbClr>
              </a:solidFill>
            </a:ln>
          </p:spPr>
          <p:style>
            <a:lnRef idx="1">
              <a:schemeClr val="accent1"/>
            </a:lnRef>
            <a:fillRef idx="0">
              <a:schemeClr val="accent1"/>
            </a:fillRef>
            <a:effectRef idx="0">
              <a:schemeClr val="accent1"/>
            </a:effectRef>
            <a:fontRef idx="minor">
              <a:schemeClr val="tx1"/>
            </a:fontRef>
          </p:style>
        </p:cxnSp>
        <p:sp>
          <p:nvSpPr>
            <p:cNvPr id="11" name="í$ļïďè"/>
            <p:cNvSpPr txBox="1"/>
            <p:nvPr/>
          </p:nvSpPr>
          <p:spPr>
            <a:xfrm>
              <a:off x="535189" y="2761214"/>
              <a:ext cx="693583" cy="569535"/>
            </a:xfrm>
            <a:prstGeom prst="rect">
              <a:avLst/>
            </a:prstGeom>
            <a:noFill/>
          </p:spPr>
          <p:txBody>
            <a:bodyPr wrap="none" rtlCol="0">
              <a:spAutoFit/>
            </a:bodyPr>
            <a:lstStyle/>
            <a:p>
              <a:pPr algn="ctr"/>
              <a:r>
                <a:rPr lang="en-US" altLang="zh-CN" sz="1600" dirty="0">
                  <a:solidFill>
                    <a:srgbClr val="0F2532"/>
                  </a:solidFill>
                </a:rPr>
                <a:t>05</a:t>
              </a:r>
            </a:p>
          </p:txBody>
        </p:sp>
        <p:sp>
          <p:nvSpPr>
            <p:cNvPr id="12" name="îŝ1ïḑè"/>
            <p:cNvSpPr txBox="1"/>
            <p:nvPr/>
          </p:nvSpPr>
          <p:spPr>
            <a:xfrm>
              <a:off x="535189" y="3632915"/>
              <a:ext cx="693581" cy="569535"/>
            </a:xfrm>
            <a:prstGeom prst="rect">
              <a:avLst/>
            </a:prstGeom>
            <a:noFill/>
          </p:spPr>
          <p:txBody>
            <a:bodyPr wrap="none" rtlCol="0">
              <a:spAutoFit/>
            </a:bodyPr>
            <a:lstStyle/>
            <a:p>
              <a:pPr algn="ctr"/>
              <a:r>
                <a:rPr lang="en-US" altLang="zh-CN" sz="1600" dirty="0">
                  <a:solidFill>
                    <a:srgbClr val="0F2532">
                      <a:alpha val="50000"/>
                    </a:srgbClr>
                  </a:solidFill>
                </a:rPr>
                <a:t>05</a:t>
              </a:r>
            </a:p>
          </p:txBody>
        </p:sp>
      </p:grpSp>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isľïdê"/>
        <p:cNvGrpSpPr/>
        <p:nvPr/>
      </p:nvGrpSpPr>
      <p:grpSpPr>
        <a:xfrm>
          <a:off x="0" y="0"/>
          <a:ext cx="0" cy="0"/>
          <a:chOff x="0" y="0"/>
          <a:chExt cx="0" cy="0"/>
        </a:xfrm>
      </p:grpSpPr>
      <p:grpSp>
        <p:nvGrpSpPr>
          <p:cNvPr id="3" name="îşļíḓè"/>
          <p:cNvGrpSpPr/>
          <p:nvPr/>
        </p:nvGrpSpPr>
        <p:grpSpPr>
          <a:xfrm>
            <a:off x="757284" y="1700808"/>
            <a:ext cx="10763205" cy="4083608"/>
            <a:chOff x="757282" y="1700808"/>
            <a:chExt cx="10763205" cy="4083608"/>
          </a:xfrm>
        </p:grpSpPr>
        <p:grpSp>
          <p:nvGrpSpPr>
            <p:cNvPr id="4" name="îṩ1ïdè"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3"/>
              </p:custDataLst>
            </p:nvPr>
          </p:nvGrpSpPr>
          <p:grpSpPr>
            <a:xfrm>
              <a:off x="757282" y="1700808"/>
              <a:ext cx="10763205" cy="4083608"/>
              <a:chOff x="1175743" y="1700808"/>
              <a:chExt cx="10344744" cy="4083608"/>
            </a:xfrm>
          </p:grpSpPr>
          <p:sp>
            <p:nvSpPr>
              <p:cNvPr id="6" name="îšḷïdé"/>
              <p:cNvSpPr txBox="1"/>
              <p:nvPr/>
            </p:nvSpPr>
            <p:spPr bwMode="auto">
              <a:xfrm>
                <a:off x="3822192" y="1780800"/>
                <a:ext cx="7698295" cy="4003616"/>
              </a:xfrm>
              <a:prstGeom prst="rect">
                <a:avLst/>
              </a:prstGeom>
              <a:noFill/>
            </p:spPr>
            <p:txBody>
              <a:bodyPr wrap="square" tIns="0" anchor="t">
                <a:noAutofit/>
              </a:bodyPr>
              <a:lstStyle>
                <a:defPPr>
                  <a:defRPr lang="zh-CN"/>
                </a:defPPr>
                <a:lvl1pPr>
                  <a:defRPr sz="1600" b="1">
                    <a:latin typeface="Arial" panose="020B0604020202020204" pitchFamily="34" charset="0"/>
                    <a:ea typeface="微软雅黑" panose="020B0503020204020204" pitchFamily="34" charset="-122"/>
                    <a:cs typeface="+mn-ea"/>
                  </a:defRPr>
                </a:lvl1pPr>
                <a:lvl2pPr marL="742950" indent="-285750">
                  <a:defRPr sz="3200" b="1">
                    <a:solidFill>
                      <a:srgbClr val="4D4D4D"/>
                    </a:solidFill>
                    <a:latin typeface="Arial" panose="020B0604020202020204" pitchFamily="34" charset="0"/>
                    <a:ea typeface="黑体" panose="02010609060101010101" pitchFamily="49" charset="-122"/>
                  </a:defRPr>
                </a:lvl2pPr>
                <a:lvl3pPr marL="1143000" indent="-228600">
                  <a:defRPr sz="3200" b="1">
                    <a:solidFill>
                      <a:srgbClr val="4D4D4D"/>
                    </a:solidFill>
                    <a:latin typeface="Arial" panose="020B0604020202020204" pitchFamily="34" charset="0"/>
                    <a:ea typeface="黑体" panose="02010609060101010101" pitchFamily="49" charset="-122"/>
                  </a:defRPr>
                </a:lvl3pPr>
                <a:lvl4pPr marL="1600200" indent="-228600">
                  <a:defRPr sz="3200" b="1">
                    <a:solidFill>
                      <a:srgbClr val="4D4D4D"/>
                    </a:solidFill>
                    <a:latin typeface="Arial" panose="020B0604020202020204" pitchFamily="34" charset="0"/>
                    <a:ea typeface="黑体" panose="02010609060101010101" pitchFamily="49" charset="-122"/>
                  </a:defRPr>
                </a:lvl4pPr>
                <a:lvl5pPr marL="2057400" indent="-228600">
                  <a:defRPr sz="3200" b="1">
                    <a:solidFill>
                      <a:srgbClr val="4D4D4D"/>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9pPr>
              </a:lstStyle>
              <a:p>
                <a:pPr marL="342900" indent="-342900">
                  <a:lnSpc>
                    <a:spcPct val="150000"/>
                  </a:lnSpc>
                  <a:buFont typeface="+mj-lt"/>
                  <a:buAutoNum type="arabicPeriod"/>
                </a:pPr>
                <a:r>
                  <a:rPr lang="en-US" sz="3600" b="0" dirty="0">
                    <a:latin typeface="+mn-lt"/>
                    <a:ea typeface="+mn-ea"/>
                    <a:sym typeface="+mn-lt"/>
                  </a:rPr>
                  <a:t>Background and Significance</a:t>
                </a:r>
              </a:p>
              <a:p>
                <a:pPr marL="342900" indent="-342900">
                  <a:lnSpc>
                    <a:spcPct val="150000"/>
                  </a:lnSpc>
                  <a:buFont typeface="+mj-lt"/>
                  <a:buAutoNum type="arabicPeriod"/>
                </a:pPr>
                <a:r>
                  <a:rPr lang="en-US" sz="3600" b="0" dirty="0">
                    <a:latin typeface="+mn-lt"/>
                    <a:ea typeface="+mn-ea"/>
                    <a:sym typeface="+mn-lt"/>
                  </a:rPr>
                  <a:t>System design</a:t>
                </a:r>
              </a:p>
              <a:p>
                <a:pPr marL="342900" indent="-342900">
                  <a:lnSpc>
                    <a:spcPct val="150000"/>
                  </a:lnSpc>
                  <a:buFont typeface="+mj-lt"/>
                  <a:buAutoNum type="arabicPeriod"/>
                </a:pPr>
                <a:r>
                  <a:rPr lang="en-US" altLang="zh-CN" sz="3600" b="0" dirty="0">
                    <a:latin typeface="+mn-lt"/>
                    <a:ea typeface="+mn-ea"/>
                    <a:sym typeface="+mn-lt"/>
                  </a:rPr>
                  <a:t>F</a:t>
                </a:r>
                <a:r>
                  <a:rPr lang="zh-CN" altLang="en-US" sz="3600" b="0" dirty="0">
                    <a:latin typeface="+mn-lt"/>
                    <a:ea typeface="+mn-ea"/>
                    <a:sym typeface="+mn-lt"/>
                  </a:rPr>
                  <a:t>unctions and results</a:t>
                </a:r>
              </a:p>
            </p:txBody>
          </p:sp>
          <p:cxnSp>
            <p:nvCxnSpPr>
              <p:cNvPr id="7" name="íšḻîḑé"/>
              <p:cNvCxnSpPr/>
              <p:nvPr/>
            </p:nvCxnSpPr>
            <p:spPr>
              <a:xfrm>
                <a:off x="3696888" y="1780800"/>
                <a:ext cx="0" cy="4003616"/>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8" name="îṥļiḑe"/>
              <p:cNvSpPr txBox="1"/>
              <p:nvPr/>
            </p:nvSpPr>
            <p:spPr>
              <a:xfrm>
                <a:off x="1175743" y="1700808"/>
                <a:ext cx="2521108" cy="523220"/>
              </a:xfrm>
              <a:prstGeom prst="rect">
                <a:avLst/>
              </a:prstGeom>
              <a:solidFill>
                <a:schemeClr val="bg1"/>
              </a:solidFill>
            </p:spPr>
            <p:txBody>
              <a:bodyPr wrap="square" rtlCol="0">
                <a:spAutoFit/>
              </a:bodyPr>
              <a:lstStyle/>
              <a:p>
                <a:pPr algn="r"/>
                <a:r>
                  <a:rPr lang="tr-TR" sz="2800" b="1" dirty="0">
                    <a:solidFill>
                      <a:schemeClr val="accent1"/>
                    </a:solidFill>
                    <a:cs typeface="+mn-ea"/>
                    <a:sym typeface="+mn-lt"/>
                  </a:rPr>
                  <a:t>CONTEN</a:t>
                </a:r>
                <a:r>
                  <a:rPr lang="tr-TR" sz="135" b="1" dirty="0">
                    <a:solidFill>
                      <a:schemeClr val="accent1"/>
                    </a:solidFill>
                    <a:cs typeface="+mn-ea"/>
                    <a:sym typeface="+mn-lt"/>
                  </a:rPr>
                  <a:t>  </a:t>
                </a:r>
                <a:r>
                  <a:rPr lang="tr-TR" sz="2800" b="1" dirty="0">
                    <a:solidFill>
                      <a:schemeClr val="accent1"/>
                    </a:solidFill>
                    <a:cs typeface="+mn-ea"/>
                    <a:sym typeface="+mn-lt"/>
                  </a:rPr>
                  <a:t>TS</a:t>
                </a:r>
              </a:p>
            </p:txBody>
          </p:sp>
        </p:grpSp>
        <p:sp>
          <p:nvSpPr>
            <p:cNvPr id="5" name="iSļïďê"/>
            <p:cNvSpPr>
              <a:spLocks noChangeAspect="1"/>
            </p:cNvSpPr>
            <p:nvPr/>
          </p:nvSpPr>
          <p:spPr bwMode="auto">
            <a:xfrm>
              <a:off x="2379533" y="4867348"/>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schemeClr>
            </a:solidFill>
            <a:ln>
              <a:noFill/>
            </a:ln>
          </p:spPr>
          <p:txBody>
            <a:bodyPr/>
            <a:lstStyle/>
            <a:p>
              <a:endParaRPr lang="zh-CN" altLang="en-US">
                <a:cs typeface="+mn-ea"/>
                <a:sym typeface="+mn-lt"/>
              </a:endParaRPr>
            </a:p>
          </p:txBody>
        </p:sp>
      </p:grp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ïš1íḋe"/>
        <p:cNvGrpSpPr/>
        <p:nvPr/>
      </p:nvGrpSpPr>
      <p:grpSpPr>
        <a:xfrm>
          <a:off x="0" y="0"/>
          <a:ext cx="0" cy="0"/>
          <a:chOff x="0" y="0"/>
          <a:chExt cx="0" cy="0"/>
        </a:xfrm>
      </p:grpSpPr>
      <p:sp>
        <p:nvSpPr>
          <p:cNvPr id="4" name="iś1íḋe"/>
          <p:cNvSpPr>
            <a:spLocks noGrp="1"/>
          </p:cNvSpPr>
          <p:nvPr>
            <p:ph type="title"/>
          </p:nvPr>
        </p:nvSpPr>
        <p:spPr>
          <a:xfrm>
            <a:off x="3448054" y="2268543"/>
            <a:ext cx="5677105" cy="1133475"/>
          </a:xfrm>
        </p:spPr>
        <p:txBody>
          <a:bodyPr>
            <a:normAutofit/>
          </a:bodyPr>
          <a:lstStyle/>
          <a:p>
            <a:r>
              <a:rPr lang="en-US" dirty="0">
                <a:latin typeface="+mn-lt"/>
                <a:ea typeface="+mn-ea"/>
                <a:sym typeface="+mn-lt"/>
              </a:rPr>
              <a:t>Background and Significance</a:t>
            </a:r>
            <a:endParaRPr lang="zh-CN" altLang="en-US" dirty="0"/>
          </a:p>
        </p:txBody>
      </p:sp>
      <p:sp>
        <p:nvSpPr>
          <p:cNvPr id="8" name="işľïḓè"/>
          <p:cNvSpPr txBox="1"/>
          <p:nvPr/>
        </p:nvSpPr>
        <p:spPr>
          <a:xfrm>
            <a:off x="2208459" y="3048679"/>
            <a:ext cx="768421" cy="889909"/>
          </a:xfrm>
          <a:prstGeom prst="rect">
            <a:avLst/>
          </a:prstGeom>
          <a:noFill/>
          <a:ln w="117475">
            <a:noFill/>
          </a:ln>
        </p:spPr>
        <p:txBody>
          <a:bodyPr wrap="none" rtlCol="0">
            <a:prstTxWarp prst="textPlain">
              <a:avLst/>
            </a:prstTxWarp>
            <a:spAutoFit/>
          </a:bodyPr>
          <a:lstStyle/>
          <a:p>
            <a:r>
              <a:rPr lang="en-US" altLang="zh-CN" spc="100" dirty="0">
                <a:latin typeface="Impact" panose="020B0806030902050204" pitchFamily="34" charset="0"/>
                <a:cs typeface="Arial" panose="020B0604020202020204" pitchFamily="34" charset="0"/>
              </a:rPr>
              <a:t>01</a:t>
            </a:r>
            <a:endParaRPr lang="zh-CN" altLang="en-US" spc="100" dirty="0">
              <a:latin typeface="Impact" panose="020B0806030902050204" pitchFamily="34" charset="0"/>
              <a:cs typeface="Arial" panose="020B0604020202020204" pitchFamily="34" charset="0"/>
            </a:endParaRPr>
          </a:p>
        </p:txBody>
      </p:sp>
      <p:grpSp>
        <p:nvGrpSpPr>
          <p:cNvPr id="7" name="îŝ1iḓe"/>
          <p:cNvGrpSpPr/>
          <p:nvPr/>
        </p:nvGrpSpPr>
        <p:grpSpPr>
          <a:xfrm>
            <a:off x="11121035" y="606633"/>
            <a:ext cx="412292" cy="856727"/>
            <a:chOff x="535189" y="2761214"/>
            <a:chExt cx="693581" cy="1441236"/>
          </a:xfrm>
        </p:grpSpPr>
        <p:cxnSp>
          <p:nvCxnSpPr>
            <p:cNvPr id="9" name="íšļïḍè"/>
            <p:cNvCxnSpPr/>
            <p:nvPr/>
          </p:nvCxnSpPr>
          <p:spPr>
            <a:xfrm flipH="1">
              <a:off x="723460" y="3369500"/>
              <a:ext cx="284989" cy="285918"/>
            </a:xfrm>
            <a:prstGeom prst="line">
              <a:avLst/>
            </a:prstGeom>
            <a:ln w="12700">
              <a:solidFill>
                <a:srgbClr val="0F2532">
                  <a:alpha val="50000"/>
                </a:srgbClr>
              </a:solidFill>
            </a:ln>
          </p:spPr>
          <p:style>
            <a:lnRef idx="1">
              <a:schemeClr val="accent1"/>
            </a:lnRef>
            <a:fillRef idx="0">
              <a:schemeClr val="accent1"/>
            </a:fillRef>
            <a:effectRef idx="0">
              <a:schemeClr val="accent1"/>
            </a:effectRef>
            <a:fontRef idx="minor">
              <a:schemeClr val="tx1"/>
            </a:fontRef>
          </p:style>
        </p:cxnSp>
        <p:sp>
          <p:nvSpPr>
            <p:cNvPr id="10" name="íṡlíḍe"/>
            <p:cNvSpPr txBox="1"/>
            <p:nvPr/>
          </p:nvSpPr>
          <p:spPr>
            <a:xfrm>
              <a:off x="538009" y="2761214"/>
              <a:ext cx="687942" cy="567232"/>
            </a:xfrm>
            <a:prstGeom prst="rect">
              <a:avLst/>
            </a:prstGeom>
            <a:noFill/>
          </p:spPr>
          <p:txBody>
            <a:bodyPr wrap="none" rtlCol="0">
              <a:spAutoFit/>
            </a:bodyPr>
            <a:lstStyle/>
            <a:p>
              <a:pPr algn="ctr"/>
              <a:r>
                <a:rPr lang="en-US" altLang="zh-CN" sz="1600" dirty="0">
                  <a:solidFill>
                    <a:srgbClr val="0F2532"/>
                  </a:solidFill>
                </a:rPr>
                <a:t>02</a:t>
              </a:r>
            </a:p>
          </p:txBody>
        </p:sp>
        <p:sp>
          <p:nvSpPr>
            <p:cNvPr id="11" name="i$ļíḓê"/>
            <p:cNvSpPr txBox="1"/>
            <p:nvPr/>
          </p:nvSpPr>
          <p:spPr>
            <a:xfrm>
              <a:off x="535189" y="3632915"/>
              <a:ext cx="693581" cy="569535"/>
            </a:xfrm>
            <a:prstGeom prst="rect">
              <a:avLst/>
            </a:prstGeom>
            <a:noFill/>
          </p:spPr>
          <p:txBody>
            <a:bodyPr wrap="none" rtlCol="0">
              <a:spAutoFit/>
            </a:bodyPr>
            <a:lstStyle/>
            <a:p>
              <a:pPr algn="ctr"/>
              <a:r>
                <a:rPr lang="en-US" altLang="zh-CN" sz="1600" dirty="0">
                  <a:solidFill>
                    <a:srgbClr val="0F2532">
                      <a:alpha val="50000"/>
                    </a:srgbClr>
                  </a:solidFill>
                </a:rPr>
                <a:t>05</a:t>
              </a:r>
            </a:p>
          </p:txBody>
        </p:sp>
      </p:grpSp>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íSlïḓé"/>
        <p:cNvGrpSpPr/>
        <p:nvPr/>
      </p:nvGrpSpPr>
      <p:grpSpPr>
        <a:xfrm>
          <a:off x="0" y="0"/>
          <a:ext cx="0" cy="0"/>
          <a:chOff x="0" y="0"/>
          <a:chExt cx="0" cy="0"/>
        </a:xfrm>
      </p:grpSpPr>
      <p:sp>
        <p:nvSpPr>
          <p:cNvPr id="2" name="ísľiḑé"/>
          <p:cNvSpPr>
            <a:spLocks noGrp="1"/>
          </p:cNvSpPr>
          <p:nvPr>
            <p:ph type="title"/>
          </p:nvPr>
        </p:nvSpPr>
        <p:spPr/>
        <p:txBody>
          <a:bodyPr/>
          <a:lstStyle/>
          <a:p>
            <a:r>
              <a:rPr lang="en-US" dirty="0">
                <a:latin typeface="+mn-lt"/>
                <a:ea typeface="+mn-ea"/>
                <a:sym typeface="+mn-lt"/>
              </a:rPr>
              <a:t>Background and Significance</a:t>
            </a:r>
            <a:endParaRPr lang="zh-CN" altLang="en-US" dirty="0"/>
          </a:p>
        </p:txBody>
      </p:sp>
      <p:grpSp>
        <p:nvGrpSpPr>
          <p:cNvPr id="3" name="组合 2"/>
          <p:cNvGrpSpPr/>
          <p:nvPr/>
        </p:nvGrpSpPr>
        <p:grpSpPr>
          <a:xfrm>
            <a:off x="518634" y="418465"/>
            <a:ext cx="10602063" cy="5326037"/>
            <a:chOff x="1718371" y="1130300"/>
            <a:chExt cx="8755258" cy="4398279"/>
          </a:xfrm>
        </p:grpSpPr>
        <p:sp>
          <p:nvSpPr>
            <p:cNvPr id="4" name="文本框 3"/>
            <p:cNvSpPr txBox="1"/>
            <p:nvPr/>
          </p:nvSpPr>
          <p:spPr>
            <a:xfrm>
              <a:off x="2026292" y="1130300"/>
              <a:ext cx="8125668" cy="584775"/>
            </a:xfrm>
            <a:prstGeom prst="rect">
              <a:avLst/>
            </a:prstGeom>
            <a:noFill/>
            <a:effectLst/>
          </p:spPr>
          <p:txBody>
            <a:bodyPr wrap="square" rtlCol="0">
              <a:spAutoFit/>
            </a:bodyPr>
            <a:lstStyle>
              <a:defPPr>
                <a:defRPr lang="zh-CN"/>
              </a:defPPr>
              <a:lvl1pPr>
                <a:defRPr sz="2000" b="1" i="0">
                  <a:gradFill>
                    <a:gsLst>
                      <a:gs pos="0">
                        <a:schemeClr val="accent2">
                          <a:lumMod val="60000"/>
                          <a:lumOff val="40000"/>
                        </a:schemeClr>
                      </a:gs>
                      <a:gs pos="60000">
                        <a:schemeClr val="accent2"/>
                      </a:gs>
                    </a:gsLst>
                    <a:lin ang="2700000" scaled="0"/>
                  </a:gradFill>
                  <a:effectLst>
                    <a:outerShdw blurRad="76200" dist="50800" dir="5400000" algn="ctr" rotWithShape="0">
                      <a:schemeClr val="accent1">
                        <a:alpha val="20000"/>
                      </a:schemeClr>
                    </a:outerShdw>
                  </a:effectLst>
                </a:defRPr>
              </a:lvl1pPr>
            </a:lstStyle>
            <a:p>
              <a:pPr algn="ctr"/>
              <a:endParaRPr lang="en-US" altLang="zh-CN" sz="3200" dirty="0">
                <a:solidFill>
                  <a:schemeClr val="tx1"/>
                </a:solidFill>
                <a:effectLst>
                  <a:outerShdw blurRad="152400" dist="76200" dir="5400000" algn="ctr" rotWithShape="0">
                    <a:schemeClr val="tx1">
                      <a:lumMod val="85000"/>
                      <a:lumOff val="15000"/>
                      <a:alpha val="10000"/>
                    </a:schemeClr>
                  </a:outerShdw>
                </a:effectLst>
              </a:endParaRPr>
            </a:p>
          </p:txBody>
        </p:sp>
        <p:grpSp>
          <p:nvGrpSpPr>
            <p:cNvPr id="5" name="组合 4"/>
            <p:cNvGrpSpPr/>
            <p:nvPr/>
          </p:nvGrpSpPr>
          <p:grpSpPr>
            <a:xfrm>
              <a:off x="1718371" y="2231231"/>
              <a:ext cx="8755258" cy="3297348"/>
              <a:chOff x="1751606" y="2231231"/>
              <a:chExt cx="8755258" cy="3297348"/>
            </a:xfrm>
          </p:grpSpPr>
          <p:grpSp>
            <p:nvGrpSpPr>
              <p:cNvPr id="6" name="组合 5"/>
              <p:cNvGrpSpPr/>
              <p:nvPr/>
            </p:nvGrpSpPr>
            <p:grpSpPr>
              <a:xfrm>
                <a:off x="1751606" y="2231755"/>
                <a:ext cx="3312031" cy="3296824"/>
                <a:chOff x="4440238" y="2231755"/>
                <a:chExt cx="3312031" cy="3296824"/>
              </a:xfrm>
            </p:grpSpPr>
            <p:sp>
              <p:nvSpPr>
                <p:cNvPr id="13" name="Freeform 5"/>
                <p:cNvSpPr/>
                <p:nvPr/>
              </p:nvSpPr>
              <p:spPr bwMode="auto">
                <a:xfrm>
                  <a:off x="4440238" y="2231755"/>
                  <a:ext cx="3312031" cy="3296824"/>
                </a:xfrm>
                <a:custGeom>
                  <a:avLst/>
                  <a:gdLst>
                    <a:gd name="T0" fmla="*/ 2111 w 2300"/>
                    <a:gd name="T1" fmla="*/ 1492 h 2300"/>
                    <a:gd name="T2" fmla="*/ 1493 w 2300"/>
                    <a:gd name="T3" fmla="*/ 2111 h 2300"/>
                    <a:gd name="T4" fmla="*/ 808 w 2300"/>
                    <a:gd name="T5" fmla="*/ 2111 h 2300"/>
                    <a:gd name="T6" fmla="*/ 190 w 2300"/>
                    <a:gd name="T7" fmla="*/ 1492 h 2300"/>
                    <a:gd name="T8" fmla="*/ 190 w 2300"/>
                    <a:gd name="T9" fmla="*/ 807 h 2300"/>
                    <a:gd name="T10" fmla="*/ 808 w 2300"/>
                    <a:gd name="T11" fmla="*/ 189 h 2300"/>
                    <a:gd name="T12" fmla="*/ 1493 w 2300"/>
                    <a:gd name="T13" fmla="*/ 189 h 2300"/>
                    <a:gd name="T14" fmla="*/ 2111 w 2300"/>
                    <a:gd name="T15" fmla="*/ 807 h 2300"/>
                    <a:gd name="T16" fmla="*/ 2111 w 2300"/>
                    <a:gd name="T17" fmla="*/ 1492 h 2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0" h="2300">
                      <a:moveTo>
                        <a:pt x="2111" y="1492"/>
                      </a:moveTo>
                      <a:cubicBezTo>
                        <a:pt x="1493" y="2111"/>
                        <a:pt x="1493" y="2111"/>
                        <a:pt x="1493" y="2111"/>
                      </a:cubicBezTo>
                      <a:cubicBezTo>
                        <a:pt x="1304" y="2300"/>
                        <a:pt x="997" y="2300"/>
                        <a:pt x="808" y="2111"/>
                      </a:cubicBezTo>
                      <a:cubicBezTo>
                        <a:pt x="190" y="1492"/>
                        <a:pt x="190" y="1492"/>
                        <a:pt x="190" y="1492"/>
                      </a:cubicBezTo>
                      <a:cubicBezTo>
                        <a:pt x="0" y="1303"/>
                        <a:pt x="0" y="997"/>
                        <a:pt x="190" y="807"/>
                      </a:cubicBezTo>
                      <a:cubicBezTo>
                        <a:pt x="808" y="189"/>
                        <a:pt x="808" y="189"/>
                        <a:pt x="808" y="189"/>
                      </a:cubicBezTo>
                      <a:cubicBezTo>
                        <a:pt x="997" y="0"/>
                        <a:pt x="1304" y="0"/>
                        <a:pt x="1493" y="189"/>
                      </a:cubicBezTo>
                      <a:cubicBezTo>
                        <a:pt x="2111" y="807"/>
                        <a:pt x="2111" y="807"/>
                        <a:pt x="2111" y="807"/>
                      </a:cubicBezTo>
                      <a:cubicBezTo>
                        <a:pt x="2300" y="997"/>
                        <a:pt x="2300" y="1303"/>
                        <a:pt x="2111" y="1492"/>
                      </a:cubicBezTo>
                      <a:close/>
                    </a:path>
                  </a:pathLst>
                </a:custGeom>
                <a:solidFill>
                  <a:schemeClr val="bg1"/>
                </a:solidFill>
                <a:ln>
                  <a:solidFill>
                    <a:schemeClr val="accent1"/>
                  </a:solidFill>
                </a:ln>
                <a:effectLst>
                  <a:outerShdw blurRad="177800" dist="63500" dir="5400000" algn="ctr" rotWithShape="0">
                    <a:schemeClr val="lt1">
                      <a:lumMod val="100000"/>
                      <a:alpha val="40000"/>
                    </a:schemeClr>
                  </a:outerShdw>
                </a:effectLst>
              </p:spPr>
              <p:txBody>
                <a:bodyPr vert="horz" wrap="square" lIns="540000" tIns="576000" rIns="540000" bIns="45720" numCol="1" anchor="ctr" anchorCtr="1" compatLnSpc="1"/>
                <a:lstStyle/>
                <a:p>
                  <a:pPr algn="ctr">
                    <a:lnSpc>
                      <a:spcPct val="130000"/>
                    </a:lnSpc>
                  </a:pPr>
                  <a:r>
                    <a:rPr lang="en-US" altLang="zh-CN" sz="1200" dirty="0"/>
                    <a:t>Edge detection is an important technology in digital image processing, which can extract the contour information of objects and support the application of image recognition, segmentation and target tracking.</a:t>
                  </a:r>
                </a:p>
                <a:p>
                  <a:pPr algn="ctr">
                    <a:lnSpc>
                      <a:spcPct val="130000"/>
                    </a:lnSpc>
                  </a:pPr>
                  <a:r>
                    <a:rPr lang="en-US" altLang="zh-CN" sz="1000" dirty="0"/>
                    <a:t>.</a:t>
                  </a:r>
                </a:p>
              </p:txBody>
            </p:sp>
            <p:sp>
              <p:nvSpPr>
                <p:cNvPr id="14" name="文本框 13"/>
                <p:cNvSpPr txBox="1"/>
                <p:nvPr/>
              </p:nvSpPr>
              <p:spPr>
                <a:xfrm>
                  <a:off x="5363684" y="2833490"/>
                  <a:ext cx="1452029" cy="329315"/>
                </a:xfrm>
                <a:prstGeom prst="rect">
                  <a:avLst/>
                </a:prstGeom>
                <a:noFill/>
              </p:spPr>
              <p:txBody>
                <a:bodyPr wrap="square" lIns="91440" tIns="45720" rIns="91440" bIns="45720" rtlCol="0" anchor="ctr" anchorCtr="0">
                  <a:spAutoFit/>
                </a:bodyPr>
                <a:lstStyle/>
                <a:p>
                  <a:pPr algn="ctr"/>
                  <a:r>
                    <a:rPr kumimoji="1" lang="en-US" altLang="zh-CN" sz="2000" b="1" dirty="0">
                      <a:latin typeface="Arial" panose="020B0604020202020204" pitchFamily="34" charset="0"/>
                      <a:ea typeface="微软雅黑" panose="020B0503020204020204" pitchFamily="34" charset="-122"/>
                      <a:sym typeface="Arial" panose="020B0604020202020204" pitchFamily="34" charset="0"/>
                    </a:rPr>
                    <a:t>Background</a:t>
                  </a:r>
                </a:p>
              </p:txBody>
            </p:sp>
          </p:grpSp>
          <p:grpSp>
            <p:nvGrpSpPr>
              <p:cNvPr id="7" name="组合 6"/>
              <p:cNvGrpSpPr/>
              <p:nvPr/>
            </p:nvGrpSpPr>
            <p:grpSpPr>
              <a:xfrm>
                <a:off x="4479822" y="2231231"/>
                <a:ext cx="3298825" cy="3297238"/>
                <a:chOff x="4440238" y="2231231"/>
                <a:chExt cx="3298825" cy="3297238"/>
              </a:xfrm>
            </p:grpSpPr>
            <p:sp>
              <p:nvSpPr>
                <p:cNvPr id="11" name="Freeform 5"/>
                <p:cNvSpPr/>
                <p:nvPr/>
              </p:nvSpPr>
              <p:spPr bwMode="auto">
                <a:xfrm>
                  <a:off x="4440238" y="2231231"/>
                  <a:ext cx="3298825" cy="3297238"/>
                </a:xfrm>
                <a:custGeom>
                  <a:avLst/>
                  <a:gdLst>
                    <a:gd name="T0" fmla="*/ 2111 w 2300"/>
                    <a:gd name="T1" fmla="*/ 1492 h 2300"/>
                    <a:gd name="T2" fmla="*/ 1493 w 2300"/>
                    <a:gd name="T3" fmla="*/ 2111 h 2300"/>
                    <a:gd name="T4" fmla="*/ 808 w 2300"/>
                    <a:gd name="T5" fmla="*/ 2111 h 2300"/>
                    <a:gd name="T6" fmla="*/ 190 w 2300"/>
                    <a:gd name="T7" fmla="*/ 1492 h 2300"/>
                    <a:gd name="T8" fmla="*/ 190 w 2300"/>
                    <a:gd name="T9" fmla="*/ 807 h 2300"/>
                    <a:gd name="T10" fmla="*/ 808 w 2300"/>
                    <a:gd name="T11" fmla="*/ 189 h 2300"/>
                    <a:gd name="T12" fmla="*/ 1493 w 2300"/>
                    <a:gd name="T13" fmla="*/ 189 h 2300"/>
                    <a:gd name="T14" fmla="*/ 2111 w 2300"/>
                    <a:gd name="T15" fmla="*/ 807 h 2300"/>
                    <a:gd name="T16" fmla="*/ 2111 w 2300"/>
                    <a:gd name="T17" fmla="*/ 1492 h 2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0" h="2300">
                      <a:moveTo>
                        <a:pt x="2111" y="1492"/>
                      </a:moveTo>
                      <a:cubicBezTo>
                        <a:pt x="1493" y="2111"/>
                        <a:pt x="1493" y="2111"/>
                        <a:pt x="1493" y="2111"/>
                      </a:cubicBezTo>
                      <a:cubicBezTo>
                        <a:pt x="1304" y="2300"/>
                        <a:pt x="997" y="2300"/>
                        <a:pt x="808" y="2111"/>
                      </a:cubicBezTo>
                      <a:cubicBezTo>
                        <a:pt x="190" y="1492"/>
                        <a:pt x="190" y="1492"/>
                        <a:pt x="190" y="1492"/>
                      </a:cubicBezTo>
                      <a:cubicBezTo>
                        <a:pt x="0" y="1303"/>
                        <a:pt x="0" y="997"/>
                        <a:pt x="190" y="807"/>
                      </a:cubicBezTo>
                      <a:cubicBezTo>
                        <a:pt x="808" y="189"/>
                        <a:pt x="808" y="189"/>
                        <a:pt x="808" y="189"/>
                      </a:cubicBezTo>
                      <a:cubicBezTo>
                        <a:pt x="997" y="0"/>
                        <a:pt x="1304" y="0"/>
                        <a:pt x="1493" y="189"/>
                      </a:cubicBezTo>
                      <a:cubicBezTo>
                        <a:pt x="2111" y="807"/>
                        <a:pt x="2111" y="807"/>
                        <a:pt x="2111" y="807"/>
                      </a:cubicBezTo>
                      <a:cubicBezTo>
                        <a:pt x="2300" y="997"/>
                        <a:pt x="2300" y="1303"/>
                        <a:pt x="2111" y="1492"/>
                      </a:cubicBezTo>
                      <a:close/>
                    </a:path>
                  </a:pathLst>
                </a:custGeom>
                <a:solidFill>
                  <a:schemeClr val="accent1"/>
                </a:solidFill>
                <a:ln>
                  <a:noFill/>
                </a:ln>
                <a:effectLst>
                  <a:outerShdw blurRad="177800" dist="63500" dir="5400000" algn="ctr" rotWithShape="0">
                    <a:schemeClr val="accent1">
                      <a:alpha val="40000"/>
                    </a:schemeClr>
                  </a:outerShdw>
                </a:effectLst>
              </p:spPr>
              <p:txBody>
                <a:bodyPr vert="horz" wrap="square" lIns="540000" tIns="576000" rIns="540000" bIns="45720" numCol="1" anchor="ctr" anchorCtr="1" compatLnSpc="1"/>
                <a:lstStyle/>
                <a:p>
                  <a:pPr algn="ctr">
                    <a:lnSpc>
                      <a:spcPct val="130000"/>
                    </a:lnSpc>
                  </a:pPr>
                  <a:r>
                    <a:rPr lang="en-US" altLang="zh-CN" sz="1200" dirty="0">
                      <a:solidFill>
                        <a:srgbClr val="FFFFFF"/>
                      </a:solidFill>
                      <a:sym typeface="+mn-ea"/>
                    </a:rPr>
                    <a:t>FPGA technology is widely used in the field of digital signal processing, which can realize high-speed parallel processing. The combination of FPGA, camera and VGA can realize the collection, processing and output of image information</a:t>
                  </a:r>
                </a:p>
              </p:txBody>
            </p:sp>
            <p:sp>
              <p:nvSpPr>
                <p:cNvPr id="12" name="文本框 11"/>
                <p:cNvSpPr txBox="1"/>
                <p:nvPr/>
              </p:nvSpPr>
              <p:spPr>
                <a:xfrm>
                  <a:off x="5400391" y="2833490"/>
                  <a:ext cx="1476675" cy="329315"/>
                </a:xfrm>
                <a:prstGeom prst="rect">
                  <a:avLst/>
                </a:prstGeom>
                <a:noFill/>
              </p:spPr>
              <p:txBody>
                <a:bodyPr wrap="square" lIns="91440" tIns="45720" rIns="91440" bIns="45720" rtlCol="0" anchor="ctr" anchorCtr="0">
                  <a:spAutoFit/>
                </a:bodyPr>
                <a:lstStyle/>
                <a:p>
                  <a:pPr algn="ctr"/>
                  <a:r>
                    <a:rPr kumimoji="1" lang="en-US" altLang="zh-CN" sz="2000" b="1" dirty="0">
                      <a:solidFill>
                        <a:srgbClr val="FFFFFF"/>
                      </a:solidFill>
                      <a:latin typeface="Arial" panose="020B0604020202020204" pitchFamily="34" charset="0"/>
                      <a:ea typeface="微软雅黑" panose="020B0503020204020204" pitchFamily="34" charset="-122"/>
                      <a:sym typeface="Arial" panose="020B0604020202020204" pitchFamily="34" charset="0"/>
                    </a:rPr>
                    <a:t>Significance</a:t>
                  </a:r>
                </a:p>
              </p:txBody>
            </p:sp>
          </p:grpSp>
          <p:grpSp>
            <p:nvGrpSpPr>
              <p:cNvPr id="8" name="组合 7"/>
              <p:cNvGrpSpPr/>
              <p:nvPr/>
            </p:nvGrpSpPr>
            <p:grpSpPr>
              <a:xfrm>
                <a:off x="7208039" y="2231231"/>
                <a:ext cx="3298825" cy="3297238"/>
                <a:chOff x="4440238" y="2231231"/>
                <a:chExt cx="3298825" cy="3297238"/>
              </a:xfrm>
            </p:grpSpPr>
            <p:sp>
              <p:nvSpPr>
                <p:cNvPr id="9" name="Freeform 5"/>
                <p:cNvSpPr/>
                <p:nvPr/>
              </p:nvSpPr>
              <p:spPr bwMode="auto">
                <a:xfrm>
                  <a:off x="4440238" y="2231231"/>
                  <a:ext cx="3298825" cy="3297238"/>
                </a:xfrm>
                <a:custGeom>
                  <a:avLst/>
                  <a:gdLst>
                    <a:gd name="T0" fmla="*/ 2111 w 2300"/>
                    <a:gd name="T1" fmla="*/ 1492 h 2300"/>
                    <a:gd name="T2" fmla="*/ 1493 w 2300"/>
                    <a:gd name="T3" fmla="*/ 2111 h 2300"/>
                    <a:gd name="T4" fmla="*/ 808 w 2300"/>
                    <a:gd name="T5" fmla="*/ 2111 h 2300"/>
                    <a:gd name="T6" fmla="*/ 190 w 2300"/>
                    <a:gd name="T7" fmla="*/ 1492 h 2300"/>
                    <a:gd name="T8" fmla="*/ 190 w 2300"/>
                    <a:gd name="T9" fmla="*/ 807 h 2300"/>
                    <a:gd name="T10" fmla="*/ 808 w 2300"/>
                    <a:gd name="T11" fmla="*/ 189 h 2300"/>
                    <a:gd name="T12" fmla="*/ 1493 w 2300"/>
                    <a:gd name="T13" fmla="*/ 189 h 2300"/>
                    <a:gd name="T14" fmla="*/ 2111 w 2300"/>
                    <a:gd name="T15" fmla="*/ 807 h 2300"/>
                    <a:gd name="T16" fmla="*/ 2111 w 2300"/>
                    <a:gd name="T17" fmla="*/ 1492 h 2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0" h="2300">
                      <a:moveTo>
                        <a:pt x="2111" y="1492"/>
                      </a:moveTo>
                      <a:cubicBezTo>
                        <a:pt x="1493" y="2111"/>
                        <a:pt x="1493" y="2111"/>
                        <a:pt x="1493" y="2111"/>
                      </a:cubicBezTo>
                      <a:cubicBezTo>
                        <a:pt x="1304" y="2300"/>
                        <a:pt x="997" y="2300"/>
                        <a:pt x="808" y="2111"/>
                      </a:cubicBezTo>
                      <a:cubicBezTo>
                        <a:pt x="190" y="1492"/>
                        <a:pt x="190" y="1492"/>
                        <a:pt x="190" y="1492"/>
                      </a:cubicBezTo>
                      <a:cubicBezTo>
                        <a:pt x="0" y="1303"/>
                        <a:pt x="0" y="997"/>
                        <a:pt x="190" y="807"/>
                      </a:cubicBezTo>
                      <a:cubicBezTo>
                        <a:pt x="808" y="189"/>
                        <a:pt x="808" y="189"/>
                        <a:pt x="808" y="189"/>
                      </a:cubicBezTo>
                      <a:cubicBezTo>
                        <a:pt x="997" y="0"/>
                        <a:pt x="1304" y="0"/>
                        <a:pt x="1493" y="189"/>
                      </a:cubicBezTo>
                      <a:cubicBezTo>
                        <a:pt x="2111" y="807"/>
                        <a:pt x="2111" y="807"/>
                        <a:pt x="2111" y="807"/>
                      </a:cubicBezTo>
                      <a:cubicBezTo>
                        <a:pt x="2300" y="997"/>
                        <a:pt x="2300" y="1303"/>
                        <a:pt x="2111" y="1492"/>
                      </a:cubicBezTo>
                      <a:close/>
                    </a:path>
                  </a:pathLst>
                </a:custGeom>
                <a:solidFill>
                  <a:schemeClr val="bg1"/>
                </a:solidFill>
                <a:ln>
                  <a:solidFill>
                    <a:schemeClr val="accent1"/>
                  </a:solidFill>
                </a:ln>
                <a:effectLst>
                  <a:outerShdw blurRad="177800" dist="63500" dir="5400000" algn="ctr" rotWithShape="0">
                    <a:schemeClr val="lt1">
                      <a:lumMod val="100000"/>
                      <a:alpha val="40000"/>
                    </a:schemeClr>
                  </a:outerShdw>
                </a:effectLst>
              </p:spPr>
              <p:txBody>
                <a:bodyPr vert="horz" wrap="square" lIns="540000" tIns="576000" rIns="540000" bIns="45720" numCol="1" anchor="ctr" anchorCtr="1" compatLnSpc="1"/>
                <a:lstStyle/>
                <a:p>
                  <a:pPr algn="ctr">
                    <a:lnSpc>
                      <a:spcPct val="130000"/>
                    </a:lnSpc>
                  </a:pPr>
                  <a:r>
                    <a:rPr lang="en-US" altLang="zh-CN" sz="1200" dirty="0">
                      <a:solidFill>
                        <a:schemeClr val="tx1"/>
                      </a:solidFill>
                      <a:sym typeface="+mn-ea"/>
                    </a:rPr>
                    <a:t>Using the high performance calculation and programmability of FPGA, the edge information is extracted and output to the display screen, so as to realize efficient digital image processing.</a:t>
                  </a:r>
                </a:p>
              </p:txBody>
            </p:sp>
            <p:sp>
              <p:nvSpPr>
                <p:cNvPr id="10" name="文本框 9"/>
                <p:cNvSpPr txBox="1"/>
                <p:nvPr/>
              </p:nvSpPr>
              <p:spPr>
                <a:xfrm>
                  <a:off x="5461220" y="2772399"/>
                  <a:ext cx="1210811" cy="390669"/>
                </a:xfrm>
                <a:prstGeom prst="rect">
                  <a:avLst/>
                </a:prstGeom>
                <a:noFill/>
              </p:spPr>
              <p:txBody>
                <a:bodyPr wrap="square" lIns="91440" tIns="45720" rIns="91440" bIns="4572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000" b="1"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O</a:t>
                  </a:r>
                  <a:r>
                    <a:rPr kumimoji="1" lang="zh-CN" altLang="en-US" sz="2000" b="1"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bjective</a:t>
                  </a:r>
                  <a:r>
                    <a:rPr kumimoji="1" lang="en-US" altLang="zh-CN" sz="20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s</a:t>
                  </a:r>
                </a:p>
              </p:txBody>
            </p:sp>
          </p:grpSp>
        </p:grpSp>
      </p:gr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ïš1íḋe"/>
        <p:cNvGrpSpPr/>
        <p:nvPr/>
      </p:nvGrpSpPr>
      <p:grpSpPr>
        <a:xfrm>
          <a:off x="0" y="0"/>
          <a:ext cx="0" cy="0"/>
          <a:chOff x="0" y="0"/>
          <a:chExt cx="0" cy="0"/>
        </a:xfrm>
      </p:grpSpPr>
      <p:sp>
        <p:nvSpPr>
          <p:cNvPr id="4" name="iś1íḋe"/>
          <p:cNvSpPr>
            <a:spLocks noGrp="1"/>
          </p:cNvSpPr>
          <p:nvPr>
            <p:ph type="title"/>
          </p:nvPr>
        </p:nvSpPr>
        <p:spPr>
          <a:xfrm>
            <a:off x="3448054" y="2268543"/>
            <a:ext cx="5677105" cy="1133475"/>
          </a:xfrm>
        </p:spPr>
        <p:txBody>
          <a:bodyPr/>
          <a:lstStyle/>
          <a:p>
            <a:r>
              <a:rPr lang="en-US" dirty="0">
                <a:latin typeface="+mn-lt"/>
                <a:ea typeface="+mn-ea"/>
                <a:sym typeface="+mn-lt"/>
              </a:rPr>
              <a:t>System design</a:t>
            </a:r>
            <a:endParaRPr lang="zh-CN" altLang="en-US" dirty="0"/>
          </a:p>
        </p:txBody>
      </p:sp>
      <p:sp>
        <p:nvSpPr>
          <p:cNvPr id="8" name="işľïḓè"/>
          <p:cNvSpPr txBox="1"/>
          <p:nvPr/>
        </p:nvSpPr>
        <p:spPr>
          <a:xfrm>
            <a:off x="2208459" y="3048679"/>
            <a:ext cx="768421" cy="889909"/>
          </a:xfrm>
          <a:prstGeom prst="rect">
            <a:avLst/>
          </a:prstGeom>
          <a:noFill/>
          <a:ln w="117475">
            <a:noFill/>
          </a:ln>
        </p:spPr>
        <p:txBody>
          <a:bodyPr wrap="none" rtlCol="0">
            <a:prstTxWarp prst="textPlain">
              <a:avLst/>
            </a:prstTxWarp>
            <a:spAutoFit/>
          </a:bodyPr>
          <a:lstStyle/>
          <a:p>
            <a:r>
              <a:rPr lang="en-US" altLang="zh-CN" spc="100" dirty="0">
                <a:latin typeface="Impact" panose="020B0806030902050204" pitchFamily="34" charset="0"/>
                <a:cs typeface="Arial" panose="020B0604020202020204" pitchFamily="34" charset="0"/>
              </a:rPr>
              <a:t>02</a:t>
            </a:r>
            <a:endParaRPr lang="zh-CN" altLang="en-US" spc="100" dirty="0">
              <a:latin typeface="Impact" panose="020B0806030902050204" pitchFamily="34" charset="0"/>
              <a:cs typeface="Arial" panose="020B0604020202020204" pitchFamily="34" charset="0"/>
            </a:endParaRPr>
          </a:p>
        </p:txBody>
      </p:sp>
      <p:grpSp>
        <p:nvGrpSpPr>
          <p:cNvPr id="7" name="îŝ1iḓe"/>
          <p:cNvGrpSpPr/>
          <p:nvPr/>
        </p:nvGrpSpPr>
        <p:grpSpPr>
          <a:xfrm>
            <a:off x="11121035" y="606633"/>
            <a:ext cx="412293" cy="856727"/>
            <a:chOff x="535189" y="2761214"/>
            <a:chExt cx="693583" cy="1441236"/>
          </a:xfrm>
        </p:grpSpPr>
        <p:cxnSp>
          <p:nvCxnSpPr>
            <p:cNvPr id="9" name="íšļïḍè"/>
            <p:cNvCxnSpPr/>
            <p:nvPr/>
          </p:nvCxnSpPr>
          <p:spPr>
            <a:xfrm flipH="1">
              <a:off x="723460" y="3369500"/>
              <a:ext cx="284989" cy="285918"/>
            </a:xfrm>
            <a:prstGeom prst="line">
              <a:avLst/>
            </a:prstGeom>
            <a:ln w="12700">
              <a:solidFill>
                <a:srgbClr val="0F2532">
                  <a:alpha val="50000"/>
                </a:srgbClr>
              </a:solidFill>
            </a:ln>
          </p:spPr>
          <p:style>
            <a:lnRef idx="1">
              <a:schemeClr val="accent1"/>
            </a:lnRef>
            <a:fillRef idx="0">
              <a:schemeClr val="accent1"/>
            </a:fillRef>
            <a:effectRef idx="0">
              <a:schemeClr val="accent1"/>
            </a:effectRef>
            <a:fontRef idx="minor">
              <a:schemeClr val="tx1"/>
            </a:fontRef>
          </p:style>
        </p:cxnSp>
        <p:sp>
          <p:nvSpPr>
            <p:cNvPr id="10" name="íṡlíḍe"/>
            <p:cNvSpPr txBox="1"/>
            <p:nvPr/>
          </p:nvSpPr>
          <p:spPr>
            <a:xfrm>
              <a:off x="535189" y="2761214"/>
              <a:ext cx="693583" cy="569535"/>
            </a:xfrm>
            <a:prstGeom prst="rect">
              <a:avLst/>
            </a:prstGeom>
            <a:noFill/>
          </p:spPr>
          <p:txBody>
            <a:bodyPr wrap="none" rtlCol="0">
              <a:spAutoFit/>
            </a:bodyPr>
            <a:lstStyle/>
            <a:p>
              <a:pPr algn="ctr"/>
              <a:r>
                <a:rPr lang="en-US" altLang="zh-CN" sz="1600" dirty="0">
                  <a:solidFill>
                    <a:srgbClr val="0F2532"/>
                  </a:solidFill>
                </a:rPr>
                <a:t>03</a:t>
              </a:r>
            </a:p>
          </p:txBody>
        </p:sp>
        <p:sp>
          <p:nvSpPr>
            <p:cNvPr id="11" name="i$ļíḓê"/>
            <p:cNvSpPr txBox="1"/>
            <p:nvPr/>
          </p:nvSpPr>
          <p:spPr>
            <a:xfrm>
              <a:off x="535189" y="3632915"/>
              <a:ext cx="693581" cy="569535"/>
            </a:xfrm>
            <a:prstGeom prst="rect">
              <a:avLst/>
            </a:prstGeom>
            <a:noFill/>
          </p:spPr>
          <p:txBody>
            <a:bodyPr wrap="none" rtlCol="0">
              <a:spAutoFit/>
            </a:bodyPr>
            <a:lstStyle/>
            <a:p>
              <a:pPr algn="ctr"/>
              <a:r>
                <a:rPr lang="en-US" altLang="zh-CN" sz="1600" dirty="0">
                  <a:solidFill>
                    <a:srgbClr val="0F2532">
                      <a:alpha val="50000"/>
                    </a:srgbClr>
                  </a:solidFill>
                </a:rPr>
                <a:t>05</a:t>
              </a:r>
            </a:p>
          </p:txBody>
        </p:sp>
      </p:grpSp>
    </p:spTree>
    <p:custDataLst>
      <p:tags r:id="rId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System framework design</a:t>
            </a:r>
            <a:endParaRPr lang="zh-CN" altLang="en-US" dirty="0"/>
          </a:p>
        </p:txBody>
      </p:sp>
      <p:grpSp>
        <p:nvGrpSpPr>
          <p:cNvPr id="3" name="组合 2"/>
          <p:cNvGrpSpPr/>
          <p:nvPr/>
        </p:nvGrpSpPr>
        <p:grpSpPr>
          <a:xfrm>
            <a:off x="5408269" y="1844313"/>
            <a:ext cx="6110631" cy="3575773"/>
            <a:chOff x="5408269" y="1844313"/>
            <a:chExt cx="6110631" cy="3575773"/>
          </a:xfrm>
        </p:grpSpPr>
        <p:grpSp>
          <p:nvGrpSpPr>
            <p:cNvPr id="5" name="íşḷiḑé"/>
            <p:cNvGrpSpPr/>
            <p:nvPr/>
          </p:nvGrpSpPr>
          <p:grpSpPr>
            <a:xfrm>
              <a:off x="5408269" y="1844313"/>
              <a:ext cx="6110631" cy="972273"/>
              <a:chOff x="5408269" y="1844313"/>
              <a:chExt cx="6110631" cy="972273"/>
            </a:xfrm>
          </p:grpSpPr>
          <p:sp>
            <p:nvSpPr>
              <p:cNvPr id="10" name="ïšľiḓê"/>
              <p:cNvSpPr/>
              <p:nvPr/>
            </p:nvSpPr>
            <p:spPr>
              <a:xfrm>
                <a:off x="5466786" y="1844314"/>
                <a:ext cx="6052114" cy="963592"/>
              </a:xfrm>
              <a:prstGeom prst="rect">
                <a:avLst/>
              </a:prstGeom>
              <a:solidFill>
                <a:schemeClr val="tx2">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nchorCtr="1"/>
              <a:lstStyle/>
              <a:p>
                <a:r>
                  <a:rPr kumimoji="1" lang="en-US" altLang="zh-CN" sz="1200" b="1">
                    <a:solidFill>
                      <a:schemeClr val="tx1"/>
                    </a:solidFill>
                  </a:rPr>
                  <a:t>Image acquisition module:</a:t>
                </a:r>
                <a:r>
                  <a:rPr kumimoji="1" lang="en-US" altLang="zh-CN" sz="1200">
                    <a:solidFill>
                      <a:schemeClr val="tx1"/>
                    </a:solidFill>
                  </a:rPr>
                  <a:t> The camera module is used to collect external video signals and convert them into digital signals and input them into FPGA.</a:t>
                </a:r>
              </a:p>
            </p:txBody>
          </p:sp>
          <p:sp>
            <p:nvSpPr>
              <p:cNvPr id="11" name="îśḻïďe"/>
              <p:cNvSpPr/>
              <p:nvPr/>
            </p:nvSpPr>
            <p:spPr>
              <a:xfrm>
                <a:off x="5408269" y="1844313"/>
                <a:ext cx="46299" cy="9722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 name="íṥḷîďè"/>
            <p:cNvSpPr/>
            <p:nvPr/>
          </p:nvSpPr>
          <p:spPr>
            <a:xfrm>
              <a:off x="5408269" y="3146064"/>
              <a:ext cx="6110631" cy="963592"/>
            </a:xfrm>
            <a:prstGeom prst="rect">
              <a:avLst/>
            </a:prstGeom>
            <a:solidFill>
              <a:schemeClr val="accent1"/>
            </a:solidFill>
            <a:ln w="12700" cap="flat">
              <a:noFill/>
              <a:prstDash val="solid"/>
              <a:miter/>
            </a:ln>
            <a:effectLst>
              <a:outerShdw blurRad="127000" dist="63500" dir="2700000" algn="tl" rotWithShape="0">
                <a:schemeClr val="accent1">
                  <a:alpha val="40000"/>
                </a:schemeClr>
              </a:outerShdw>
            </a:effectLst>
          </p:spPr>
          <p:txBody>
            <a:bodyPr wrap="square" lIns="180000" tIns="45720" rIns="180000" bIns="45720" rtlCol="0" anchor="ctr">
              <a:normAutofit/>
            </a:bodyPr>
            <a:lstStyle/>
            <a:p>
              <a:r>
                <a:rPr lang="en-US" altLang="zh-CN" sz="1200" b="1" dirty="0">
                  <a:solidFill>
                    <a:srgbClr val="FFFFFF"/>
                  </a:solidFill>
                </a:rPr>
                <a:t>Image processing and edge detection module:</a:t>
              </a:r>
              <a:r>
                <a:rPr lang="en-US" altLang="zh-CN" sz="1200" dirty="0">
                  <a:solidFill>
                    <a:srgbClr val="FFFFFF"/>
                  </a:solidFill>
                </a:rPr>
                <a:t> image preprocessing using FPGA.</a:t>
              </a:r>
              <a:r>
                <a:rPr lang="zh-CN" altLang="en-US" sz="1200" dirty="0">
                  <a:solidFill>
                    <a:srgbClr val="FFFFFF"/>
                  </a:solidFill>
                </a:rPr>
                <a:t> </a:t>
              </a:r>
              <a:r>
                <a:rPr lang="en-US" altLang="zh-CN" sz="1200" dirty="0">
                  <a:solidFill>
                    <a:srgbClr val="FFFFFF"/>
                  </a:solidFill>
                </a:rPr>
                <a:t>Then the edge detection operation is carried out to extract the image edge information.</a:t>
              </a:r>
            </a:p>
          </p:txBody>
        </p:sp>
        <p:grpSp>
          <p:nvGrpSpPr>
            <p:cNvPr id="7" name="iṧlïḋé"/>
            <p:cNvGrpSpPr/>
            <p:nvPr/>
          </p:nvGrpSpPr>
          <p:grpSpPr>
            <a:xfrm>
              <a:off x="5408269" y="4447813"/>
              <a:ext cx="6110631" cy="972273"/>
              <a:chOff x="5408269" y="4447813"/>
              <a:chExt cx="6110631" cy="972273"/>
            </a:xfrm>
          </p:grpSpPr>
          <p:sp>
            <p:nvSpPr>
              <p:cNvPr id="8" name="iślíḍê"/>
              <p:cNvSpPr/>
              <p:nvPr/>
            </p:nvSpPr>
            <p:spPr>
              <a:xfrm>
                <a:off x="5466786" y="4447814"/>
                <a:ext cx="6052114" cy="963592"/>
              </a:xfrm>
              <a:prstGeom prst="rect">
                <a:avLst/>
              </a:prstGeom>
              <a:solidFill>
                <a:schemeClr val="tx2">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nchorCtr="1"/>
              <a:lstStyle/>
              <a:p>
                <a:r>
                  <a:rPr kumimoji="1" lang="en-US" altLang="zh-CN" sz="1200" b="1">
                    <a:solidFill>
                      <a:schemeClr val="tx1"/>
                    </a:solidFill>
                  </a:rPr>
                  <a:t>VGA output module:</a:t>
                </a:r>
                <a:r>
                  <a:rPr kumimoji="1" lang="en-US" altLang="zh-CN" sz="1200">
                    <a:solidFill>
                      <a:schemeClr val="tx1"/>
                    </a:solidFill>
                  </a:rPr>
                  <a:t> output the processed image signals to the VGA display screen and display them through the display screen.</a:t>
                </a:r>
              </a:p>
            </p:txBody>
          </p:sp>
          <p:sp>
            <p:nvSpPr>
              <p:cNvPr id="9" name="î$ļíḓé"/>
              <p:cNvSpPr/>
              <p:nvPr/>
            </p:nvSpPr>
            <p:spPr>
              <a:xfrm>
                <a:off x="5408269" y="4447813"/>
                <a:ext cx="46299" cy="9722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pic>
        <p:nvPicPr>
          <p:cNvPr id="12" name="图片 11"/>
          <p:cNvPicPr>
            <a:picLocks noChangeAspect="1"/>
          </p:cNvPicPr>
          <p:nvPr/>
        </p:nvPicPr>
        <p:blipFill>
          <a:blip r:embed="rId2"/>
          <a:stretch>
            <a:fillRect/>
          </a:stretch>
        </p:blipFill>
        <p:spPr>
          <a:xfrm>
            <a:off x="1704876" y="1122966"/>
            <a:ext cx="1924180" cy="50887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346492"/>
            <a:ext cx="10858500" cy="1028700"/>
          </a:xfrm>
        </p:spPr>
        <p:txBody>
          <a:bodyPr/>
          <a:lstStyle/>
          <a:p>
            <a:r>
              <a:rPr lang="zh-CN" altLang="en-US" dirty="0">
                <a:sym typeface="+mn-ea"/>
              </a:rPr>
              <a:t>Camera acquisition and processing</a:t>
            </a:r>
            <a:br>
              <a:rPr lang="zh-CN" altLang="en-US" sz="2400" b="1" dirty="0"/>
            </a:br>
            <a:endParaRPr lang="zh-CN" altLang="en-US" dirty="0"/>
          </a:p>
        </p:txBody>
      </p:sp>
      <p:grpSp>
        <p:nvGrpSpPr>
          <p:cNvPr id="3" name="组合 2"/>
          <p:cNvGrpSpPr/>
          <p:nvPr/>
        </p:nvGrpSpPr>
        <p:grpSpPr>
          <a:xfrm>
            <a:off x="660400" y="2128520"/>
            <a:ext cx="10995981" cy="3774440"/>
            <a:chOff x="660400" y="3528036"/>
            <a:chExt cx="10995953" cy="2634639"/>
          </a:xfrm>
        </p:grpSpPr>
        <p:grpSp>
          <p:nvGrpSpPr>
            <p:cNvPr id="4" name="ïś1iḍé"/>
            <p:cNvGrpSpPr/>
            <p:nvPr/>
          </p:nvGrpSpPr>
          <p:grpSpPr>
            <a:xfrm>
              <a:off x="660400" y="3533776"/>
              <a:ext cx="3218843" cy="2628899"/>
              <a:chOff x="660399" y="3119683"/>
              <a:chExt cx="3218843" cy="2628899"/>
            </a:xfrm>
          </p:grpSpPr>
          <p:sp>
            <p:nvSpPr>
              <p:cNvPr id="22" name="iSḷîďe"/>
              <p:cNvSpPr/>
              <p:nvPr/>
            </p:nvSpPr>
            <p:spPr>
              <a:xfrm>
                <a:off x="660399" y="3119683"/>
                <a:ext cx="3218843" cy="540000"/>
              </a:xfrm>
              <a:prstGeom prst="homePlate">
                <a:avLst/>
              </a:prstGeom>
              <a:gradFill>
                <a:gsLst>
                  <a:gs pos="0">
                    <a:schemeClr val="accent1">
                      <a:lumMod val="60000"/>
                      <a:lumOff val="40000"/>
                    </a:schemeClr>
                  </a:gs>
                  <a:gs pos="50000">
                    <a:schemeClr val="accent1"/>
                  </a:gs>
                </a:gsLst>
                <a:lin ang="2700000" scaled="0"/>
              </a:gradFill>
            </p:spPr>
            <p:txBody>
              <a:bodyPr wrap="none" lIns="108000" tIns="108000" rIns="108000" bIns="108000" rtlCol="0" anchor="ctr" anchorCtr="0">
                <a:noAutofit/>
              </a:bodyPr>
              <a:lstStyle/>
              <a:p>
                <a:pPr algn="ctr"/>
                <a:r>
                  <a:rPr kumimoji="1" lang="en-US" altLang="zh-CN" b="1">
                    <a:solidFill>
                      <a:srgbClr val="FFFFFF"/>
                    </a:solidFill>
                  </a:rPr>
                  <a:t>Step</a:t>
                </a:r>
                <a:r>
                  <a:rPr kumimoji="1" lang="zh-CN" altLang="en-US" b="1">
                    <a:solidFill>
                      <a:srgbClr val="FFFFFF"/>
                    </a:solidFill>
                  </a:rPr>
                  <a:t> </a:t>
                </a:r>
                <a:r>
                  <a:rPr kumimoji="1" lang="en-US" altLang="zh-CN" b="1" dirty="0">
                    <a:solidFill>
                      <a:srgbClr val="FFFFFF"/>
                    </a:solidFill>
                  </a:rPr>
                  <a:t>1</a:t>
                </a:r>
              </a:p>
            </p:txBody>
          </p:sp>
          <p:sp>
            <p:nvSpPr>
              <p:cNvPr id="23" name="iṡlîḋé"/>
              <p:cNvSpPr/>
              <p:nvPr/>
            </p:nvSpPr>
            <p:spPr>
              <a:xfrm>
                <a:off x="660399" y="3792781"/>
                <a:ext cx="3218843" cy="1955801"/>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algn="ctr">
                  <a:lnSpc>
                    <a:spcPct val="130000"/>
                  </a:lnSpc>
                </a:pPr>
                <a:endParaRPr kumimoji="1" lang="en-US" altLang="zh-CN" sz="1200" dirty="0">
                  <a:solidFill>
                    <a:schemeClr val="tx1"/>
                  </a:solidFill>
                </a:endParaRPr>
              </a:p>
            </p:txBody>
          </p:sp>
          <p:sp>
            <p:nvSpPr>
              <p:cNvPr id="24" name="íṧḻíḍe"/>
              <p:cNvSpPr/>
              <p:nvPr/>
            </p:nvSpPr>
            <p:spPr>
              <a:xfrm>
                <a:off x="818079" y="4031048"/>
                <a:ext cx="2119798" cy="279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sz="2000" b="1" dirty="0">
                    <a:solidFill>
                      <a:schemeClr val="tx1"/>
                    </a:solidFill>
                  </a:rPr>
                  <a:t>Initial</a:t>
                </a:r>
              </a:p>
            </p:txBody>
          </p:sp>
          <p:sp>
            <p:nvSpPr>
              <p:cNvPr id="25" name="îS1îḋé"/>
              <p:cNvSpPr/>
              <p:nvPr/>
            </p:nvSpPr>
            <p:spPr>
              <a:xfrm>
                <a:off x="818077" y="4331698"/>
                <a:ext cx="2832565" cy="711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600" dirty="0">
                    <a:solidFill>
                      <a:schemeClr val="tx1"/>
                    </a:solidFill>
                  </a:rPr>
                  <a:t>FPGA initially configures the camera through the IIC bus protocol.</a:t>
                </a:r>
              </a:p>
            </p:txBody>
          </p:sp>
          <p:grpSp>
            <p:nvGrpSpPr>
              <p:cNvPr id="26" name="ïṣ1îḑè"/>
              <p:cNvGrpSpPr/>
              <p:nvPr/>
            </p:nvGrpSpPr>
            <p:grpSpPr>
              <a:xfrm>
                <a:off x="818078" y="5032897"/>
                <a:ext cx="525217" cy="525217"/>
                <a:chOff x="6214714" y="3243695"/>
                <a:chExt cx="540000" cy="540000"/>
              </a:xfrm>
            </p:grpSpPr>
            <p:sp>
              <p:nvSpPr>
                <p:cNvPr id="27" name="íṣḷiḓê"/>
                <p:cNvSpPr txBox="1"/>
                <p:nvPr/>
              </p:nvSpPr>
              <p:spPr>
                <a:xfrm>
                  <a:off x="6214714" y="3243695"/>
                  <a:ext cx="540000" cy="540000"/>
                </a:xfrm>
                <a:prstGeom prst="roundRect">
                  <a:avLst>
                    <a:gd name="adj" fmla="val 50000"/>
                  </a:avLst>
                </a:prstGeom>
                <a:gradFill>
                  <a:gsLst>
                    <a:gs pos="0">
                      <a:schemeClr val="accent1">
                        <a:lumMod val="60000"/>
                        <a:lumOff val="40000"/>
                      </a:schemeClr>
                    </a:gs>
                    <a:gs pos="50000">
                      <a:schemeClr val="accent1"/>
                    </a:gs>
                  </a:gsLst>
                  <a:lin ang="2700000" scaled="0"/>
                </a:gradFill>
              </p:spPr>
              <p:txBody>
                <a:bodyPr wrap="none" lIns="108000" tIns="108000" rIns="108000" bIns="108000" rtlCol="0" anchor="ctr" anchorCtr="0">
                  <a:noAutofit/>
                </a:bodyPr>
                <a:lstStyle>
                  <a:defPPr>
                    <a:defRPr lang="zh-CN"/>
                  </a:defPPr>
                  <a:lvl1pPr algn="ctr">
                    <a:defRPr kumimoji="1" b="1">
                      <a:solidFill>
                        <a:srgbClr val="FFFFFF"/>
                      </a:solidFill>
                    </a:defRPr>
                  </a:lvl1pPr>
                </a:lstStyle>
                <a:p>
                  <a:endParaRPr lang="zh-CN" altLang="en-US" dirty="0"/>
                </a:p>
              </p:txBody>
            </p:sp>
            <p:sp>
              <p:nvSpPr>
                <p:cNvPr id="28" name="ïSļïḓê"/>
                <p:cNvSpPr/>
                <p:nvPr/>
              </p:nvSpPr>
              <p:spPr>
                <a:xfrm>
                  <a:off x="6347010" y="3378451"/>
                  <a:ext cx="275408" cy="270488"/>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599 h 523875"/>
                    <a:gd name="connsiteX30" fmla="*/ 11342 w 533400"/>
                    <a:gd name="connsiteY30" fmla="*/ 175881 h 523875"/>
                    <a:gd name="connsiteX31" fmla="*/ 56109 w 533400"/>
                    <a:gd name="connsiteY31" fmla="*/ 127304 h 523875"/>
                    <a:gd name="connsiteX32" fmla="*/ 8373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957" y="276846"/>
                        <a:pt x="372339" y="289229"/>
                        <a:pt x="372339" y="305421"/>
                      </a:cubicBezTo>
                      <a:lnTo>
                        <a:pt x="372339" y="495921"/>
                      </a:lnTo>
                      <a:cubicBezTo>
                        <a:pt x="372339" y="512114"/>
                        <a:pt x="359957" y="524496"/>
                        <a:pt x="343764" y="524496"/>
                      </a:cubicBezTo>
                      <a:lnTo>
                        <a:pt x="191364" y="524496"/>
                      </a:lnTo>
                      <a:cubicBezTo>
                        <a:pt x="175171" y="524496"/>
                        <a:pt x="162789" y="512114"/>
                        <a:pt x="162789" y="495921"/>
                      </a:cubicBezTo>
                      <a:lnTo>
                        <a:pt x="162789" y="305421"/>
                      </a:lnTo>
                      <a:cubicBezTo>
                        <a:pt x="162789" y="289229"/>
                        <a:pt x="175171" y="276846"/>
                        <a:pt x="191364" y="276846"/>
                      </a:cubicBezTo>
                      <a:lnTo>
                        <a:pt x="343764" y="276846"/>
                      </a:lnTo>
                      <a:close/>
                      <a:moveTo>
                        <a:pt x="143739" y="114921"/>
                      </a:moveTo>
                      <a:cubicBezTo>
                        <a:pt x="143739" y="134924"/>
                        <a:pt x="159932" y="152069"/>
                        <a:pt x="179934" y="153021"/>
                      </a:cubicBezTo>
                      <a:lnTo>
                        <a:pt x="181839" y="153021"/>
                      </a:lnTo>
                      <a:lnTo>
                        <a:pt x="353289" y="153021"/>
                      </a:lnTo>
                      <a:cubicBezTo>
                        <a:pt x="373292" y="153021"/>
                        <a:pt x="390436" y="136829"/>
                        <a:pt x="391389" y="116826"/>
                      </a:cubicBezTo>
                      <a:lnTo>
                        <a:pt x="391389" y="114921"/>
                      </a:lnTo>
                      <a:lnTo>
                        <a:pt x="505689" y="114921"/>
                      </a:lnTo>
                      <a:cubicBezTo>
                        <a:pt x="521882" y="114921"/>
                        <a:pt x="534264" y="127304"/>
                        <a:pt x="534264" y="143496"/>
                      </a:cubicBezTo>
                      <a:lnTo>
                        <a:pt x="534264" y="381621"/>
                      </a:lnTo>
                      <a:cubicBezTo>
                        <a:pt x="534264" y="397814"/>
                        <a:pt x="521882" y="410196"/>
                        <a:pt x="505689" y="410196"/>
                      </a:cubicBezTo>
                      <a:lnTo>
                        <a:pt x="391389" y="410196"/>
                      </a:lnTo>
                      <a:lnTo>
                        <a:pt x="391389" y="295896"/>
                      </a:lnTo>
                      <a:cubicBezTo>
                        <a:pt x="391389" y="275894"/>
                        <a:pt x="375196" y="258749"/>
                        <a:pt x="355194" y="257796"/>
                      </a:cubicBezTo>
                      <a:lnTo>
                        <a:pt x="353289" y="257796"/>
                      </a:lnTo>
                      <a:lnTo>
                        <a:pt x="181839" y="257796"/>
                      </a:lnTo>
                      <a:cubicBezTo>
                        <a:pt x="161836" y="257796"/>
                        <a:pt x="144692" y="273989"/>
                        <a:pt x="143739" y="293991"/>
                      </a:cubicBezTo>
                      <a:lnTo>
                        <a:pt x="143739" y="295896"/>
                      </a:lnTo>
                      <a:lnTo>
                        <a:pt x="143739" y="410196"/>
                      </a:lnTo>
                      <a:lnTo>
                        <a:pt x="29439" y="410196"/>
                      </a:lnTo>
                      <a:cubicBezTo>
                        <a:pt x="13246" y="410196"/>
                        <a:pt x="864" y="397814"/>
                        <a:pt x="864" y="381621"/>
                      </a:cubicBezTo>
                      <a:lnTo>
                        <a:pt x="864" y="201599"/>
                      </a:lnTo>
                      <a:cubicBezTo>
                        <a:pt x="864" y="192074"/>
                        <a:pt x="4674" y="182549"/>
                        <a:pt x="11342" y="175881"/>
                      </a:cubicBezTo>
                      <a:lnTo>
                        <a:pt x="56109" y="127304"/>
                      </a:lnTo>
                      <a:cubicBezTo>
                        <a:pt x="63729" y="119684"/>
                        <a:pt x="73254" y="114921"/>
                        <a:pt x="83732" y="114921"/>
                      </a:cubicBezTo>
                      <a:lnTo>
                        <a:pt x="143739" y="114921"/>
                      </a:lnTo>
                      <a:close/>
                      <a:moveTo>
                        <a:pt x="462827" y="172071"/>
                      </a:moveTo>
                      <a:cubicBezTo>
                        <a:pt x="455207" y="172071"/>
                        <a:pt x="448539" y="178739"/>
                        <a:pt x="448539" y="186359"/>
                      </a:cubicBezTo>
                      <a:cubicBezTo>
                        <a:pt x="448539" y="193979"/>
                        <a:pt x="455207" y="200646"/>
                        <a:pt x="462827" y="200646"/>
                      </a:cubicBezTo>
                      <a:cubicBezTo>
                        <a:pt x="470446" y="200646"/>
                        <a:pt x="477114" y="193979"/>
                        <a:pt x="477114" y="186359"/>
                      </a:cubicBezTo>
                      <a:cubicBezTo>
                        <a:pt x="477114" y="178739"/>
                        <a:pt x="470446" y="172071"/>
                        <a:pt x="462827" y="172071"/>
                      </a:cubicBezTo>
                      <a:close/>
                      <a:moveTo>
                        <a:pt x="343764" y="621"/>
                      </a:moveTo>
                      <a:cubicBezTo>
                        <a:pt x="359957" y="621"/>
                        <a:pt x="372339" y="13004"/>
                        <a:pt x="372339" y="29196"/>
                      </a:cubicBezTo>
                      <a:lnTo>
                        <a:pt x="372339" y="105396"/>
                      </a:lnTo>
                      <a:cubicBezTo>
                        <a:pt x="372339" y="121589"/>
                        <a:pt x="359957" y="133971"/>
                        <a:pt x="343764" y="133971"/>
                      </a:cubicBezTo>
                      <a:lnTo>
                        <a:pt x="191364" y="133971"/>
                      </a:lnTo>
                      <a:cubicBezTo>
                        <a:pt x="175171" y="133971"/>
                        <a:pt x="162789" y="121589"/>
                        <a:pt x="162789" y="105396"/>
                      </a:cubicBezTo>
                      <a:lnTo>
                        <a:pt x="162789" y="29196"/>
                      </a:lnTo>
                      <a:cubicBezTo>
                        <a:pt x="162789" y="13004"/>
                        <a:pt x="175171" y="621"/>
                        <a:pt x="191364" y="621"/>
                      </a:cubicBezTo>
                      <a:lnTo>
                        <a:pt x="343764" y="62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nvGrpSpPr>
            <p:cNvPr id="5" name="îšḷîḓe"/>
            <p:cNvGrpSpPr/>
            <p:nvPr/>
          </p:nvGrpSpPr>
          <p:grpSpPr>
            <a:xfrm>
              <a:off x="4480228" y="3528036"/>
              <a:ext cx="3218844" cy="2628899"/>
              <a:chOff x="3432478" y="3113943"/>
              <a:chExt cx="3218844" cy="2628899"/>
            </a:xfrm>
          </p:grpSpPr>
          <p:sp>
            <p:nvSpPr>
              <p:cNvPr id="15" name="iŝḻiḓè"/>
              <p:cNvSpPr/>
              <p:nvPr/>
            </p:nvSpPr>
            <p:spPr>
              <a:xfrm>
                <a:off x="3432478" y="3113943"/>
                <a:ext cx="3218844" cy="540000"/>
              </a:xfrm>
              <a:prstGeom prst="homePlate">
                <a:avLst/>
              </a:prstGeom>
              <a:gradFill>
                <a:gsLst>
                  <a:gs pos="0">
                    <a:schemeClr val="accent2">
                      <a:lumMod val="60000"/>
                      <a:lumOff val="40000"/>
                    </a:schemeClr>
                  </a:gs>
                  <a:gs pos="50000">
                    <a:schemeClr val="accent2"/>
                  </a:gs>
                </a:gsLst>
                <a:lin ang="2700000" scaled="0"/>
              </a:gradFill>
            </p:spPr>
            <p:txBody>
              <a:bodyPr wrap="none" lIns="108000" tIns="108000" rIns="108000" bIns="108000" rtlCol="0" anchor="ctr" anchorCtr="0">
                <a:noAutofit/>
              </a:bodyPr>
              <a:lstStyle/>
              <a:p>
                <a:pPr algn="ctr"/>
                <a:r>
                  <a:rPr kumimoji="1" lang="en-US" altLang="zh-CN" b="1" dirty="0">
                    <a:solidFill>
                      <a:srgbClr val="FFFFFF"/>
                    </a:solidFill>
                  </a:rPr>
                  <a:t>Step</a:t>
                </a:r>
                <a:r>
                  <a:rPr kumimoji="1" lang="zh-CN" altLang="en-US" b="1" dirty="0">
                    <a:solidFill>
                      <a:srgbClr val="FFFFFF"/>
                    </a:solidFill>
                  </a:rPr>
                  <a:t> </a:t>
                </a:r>
                <a:r>
                  <a:rPr kumimoji="1" lang="en-US" altLang="zh-CN" b="1" dirty="0">
                    <a:solidFill>
                      <a:srgbClr val="FFFFFF"/>
                    </a:solidFill>
                  </a:rPr>
                  <a:t>2</a:t>
                </a:r>
              </a:p>
            </p:txBody>
          </p:sp>
          <p:sp>
            <p:nvSpPr>
              <p:cNvPr id="16" name="îṥḷiďè"/>
              <p:cNvSpPr/>
              <p:nvPr/>
            </p:nvSpPr>
            <p:spPr>
              <a:xfrm>
                <a:off x="3432478" y="3787041"/>
                <a:ext cx="3218844" cy="1955801"/>
              </a:xfrm>
              <a:prstGeom prst="rect">
                <a:avLst/>
              </a:prstGeom>
              <a:solidFill>
                <a:schemeClr val="accent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algn="ctr">
                  <a:lnSpc>
                    <a:spcPct val="130000"/>
                  </a:lnSpc>
                </a:pPr>
                <a:endParaRPr kumimoji="1" lang="en-US" altLang="zh-CN" sz="1200" dirty="0">
                  <a:solidFill>
                    <a:schemeClr val="tx1"/>
                  </a:solidFill>
                </a:endParaRPr>
              </a:p>
            </p:txBody>
          </p:sp>
          <p:sp>
            <p:nvSpPr>
              <p:cNvPr id="17" name="ïṥḷîḋé"/>
              <p:cNvSpPr/>
              <p:nvPr/>
            </p:nvSpPr>
            <p:spPr>
              <a:xfrm>
                <a:off x="3590157" y="4025308"/>
                <a:ext cx="2119798" cy="279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lang="en-US" altLang="zh-CN" sz="2000" b="1" dirty="0">
                    <a:solidFill>
                      <a:schemeClr val="tx1"/>
                    </a:solidFill>
                    <a:sym typeface="+mn-ea"/>
                  </a:rPr>
                  <a:t>A</a:t>
                </a:r>
                <a:r>
                  <a:rPr lang="zh-CN" altLang="en-US" sz="2000" b="1" dirty="0">
                    <a:solidFill>
                      <a:schemeClr val="tx1"/>
                    </a:solidFill>
                    <a:sym typeface="+mn-ea"/>
                  </a:rPr>
                  <a:t>cquisition</a:t>
                </a:r>
                <a:endParaRPr kumimoji="1" lang="zh-CN" altLang="en-US" sz="2000" b="1" dirty="0">
                  <a:solidFill>
                    <a:schemeClr val="tx1"/>
                  </a:solidFill>
                  <a:sym typeface="+mn-ea"/>
                </a:endParaRPr>
              </a:p>
            </p:txBody>
          </p:sp>
          <p:sp>
            <p:nvSpPr>
              <p:cNvPr id="18" name="ï$1iḍè"/>
              <p:cNvSpPr/>
              <p:nvPr/>
            </p:nvSpPr>
            <p:spPr>
              <a:xfrm>
                <a:off x="3590156" y="4325958"/>
                <a:ext cx="2832566" cy="488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600" dirty="0">
                    <a:solidFill>
                      <a:schemeClr val="tx1"/>
                    </a:solidFill>
                  </a:rPr>
                  <a:t>The camera focuses and captures images.</a:t>
                </a:r>
              </a:p>
            </p:txBody>
          </p:sp>
          <p:grpSp>
            <p:nvGrpSpPr>
              <p:cNvPr id="19" name="íṥliďè"/>
              <p:cNvGrpSpPr/>
              <p:nvPr/>
            </p:nvGrpSpPr>
            <p:grpSpPr>
              <a:xfrm>
                <a:off x="3590157" y="5027158"/>
                <a:ext cx="525217" cy="525217"/>
                <a:chOff x="4584079" y="5599496"/>
                <a:chExt cx="540000" cy="540000"/>
              </a:xfrm>
            </p:grpSpPr>
            <p:sp>
              <p:nvSpPr>
                <p:cNvPr id="20" name="iśḻiḍê"/>
                <p:cNvSpPr txBox="1"/>
                <p:nvPr/>
              </p:nvSpPr>
              <p:spPr>
                <a:xfrm>
                  <a:off x="4584079" y="5599496"/>
                  <a:ext cx="540000" cy="540000"/>
                </a:xfrm>
                <a:prstGeom prst="roundRect">
                  <a:avLst>
                    <a:gd name="adj" fmla="val 50000"/>
                  </a:avLst>
                </a:prstGeom>
                <a:gradFill>
                  <a:gsLst>
                    <a:gs pos="0">
                      <a:schemeClr val="accent2">
                        <a:lumMod val="60000"/>
                        <a:lumOff val="40000"/>
                      </a:schemeClr>
                    </a:gs>
                    <a:gs pos="50000">
                      <a:schemeClr val="accent2"/>
                    </a:gs>
                  </a:gsLst>
                  <a:lin ang="2700000" scaled="0"/>
                </a:gradFill>
              </p:spPr>
              <p:txBody>
                <a:bodyPr wrap="none" lIns="108000" tIns="108000" rIns="108000" bIns="108000" rtlCol="0" anchor="ctr" anchorCtr="0">
                  <a:noAutofit/>
                </a:bodyPr>
                <a:lstStyle>
                  <a:defPPr>
                    <a:defRPr lang="zh-CN"/>
                  </a:defPPr>
                  <a:lvl1pPr algn="ctr">
                    <a:defRPr kumimoji="1" b="1">
                      <a:solidFill>
                        <a:srgbClr val="FFFFFF"/>
                      </a:solidFill>
                    </a:defRPr>
                  </a:lvl1pPr>
                </a:lstStyle>
                <a:p>
                  <a:endParaRPr lang="zh-CN" altLang="en-US" dirty="0"/>
                </a:p>
              </p:txBody>
            </p:sp>
            <p:sp>
              <p:nvSpPr>
                <p:cNvPr id="21" name="îśḻíḍe"/>
                <p:cNvSpPr/>
                <p:nvPr/>
              </p:nvSpPr>
              <p:spPr>
                <a:xfrm>
                  <a:off x="4716376" y="5766219"/>
                  <a:ext cx="275406" cy="206554"/>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nvGrpSpPr>
            <p:cNvPr id="6" name="iš1íde"/>
            <p:cNvGrpSpPr/>
            <p:nvPr/>
          </p:nvGrpSpPr>
          <p:grpSpPr>
            <a:xfrm>
              <a:off x="8300057" y="3528036"/>
              <a:ext cx="3356296" cy="2628899"/>
              <a:chOff x="6204556" y="3108204"/>
              <a:chExt cx="3356296" cy="2628899"/>
            </a:xfrm>
          </p:grpSpPr>
          <p:sp>
            <p:nvSpPr>
              <p:cNvPr id="8" name="iSļiḑé"/>
              <p:cNvSpPr/>
              <p:nvPr/>
            </p:nvSpPr>
            <p:spPr>
              <a:xfrm>
                <a:off x="6204556" y="3108204"/>
                <a:ext cx="3218844" cy="540000"/>
              </a:xfrm>
              <a:prstGeom prst="homePlate">
                <a:avLst/>
              </a:prstGeom>
              <a:gradFill>
                <a:gsLst>
                  <a:gs pos="0">
                    <a:schemeClr val="accent3">
                      <a:lumMod val="60000"/>
                      <a:lumOff val="40000"/>
                    </a:schemeClr>
                  </a:gs>
                  <a:gs pos="50000">
                    <a:schemeClr val="accent3"/>
                  </a:gs>
                </a:gsLst>
                <a:lin ang="2700000" scaled="0"/>
              </a:gradFill>
            </p:spPr>
            <p:txBody>
              <a:bodyPr wrap="none" lIns="108000" tIns="108000" rIns="108000" bIns="108000" rtlCol="0" anchor="ctr" anchorCtr="0">
                <a:noAutofit/>
              </a:bodyPr>
              <a:lstStyle/>
              <a:p>
                <a:pPr algn="ctr"/>
                <a:r>
                  <a:rPr kumimoji="1" lang="en-US" altLang="zh-CN" b="1" dirty="0">
                    <a:solidFill>
                      <a:srgbClr val="FFFFFF"/>
                    </a:solidFill>
                  </a:rPr>
                  <a:t>Step</a:t>
                </a:r>
                <a:r>
                  <a:rPr kumimoji="1" lang="zh-CN" altLang="en-US" b="1" dirty="0">
                    <a:solidFill>
                      <a:srgbClr val="FFFFFF"/>
                    </a:solidFill>
                  </a:rPr>
                  <a:t> </a:t>
                </a:r>
                <a:r>
                  <a:rPr kumimoji="1" lang="en-US" altLang="zh-CN" b="1" dirty="0">
                    <a:solidFill>
                      <a:srgbClr val="FFFFFF"/>
                    </a:solidFill>
                  </a:rPr>
                  <a:t>3</a:t>
                </a:r>
              </a:p>
            </p:txBody>
          </p:sp>
          <p:sp>
            <p:nvSpPr>
              <p:cNvPr id="9" name="i$lîḓe"/>
              <p:cNvSpPr/>
              <p:nvPr/>
            </p:nvSpPr>
            <p:spPr>
              <a:xfrm>
                <a:off x="6204556" y="3781302"/>
                <a:ext cx="3218844" cy="1955801"/>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algn="ctr">
                  <a:lnSpc>
                    <a:spcPct val="130000"/>
                  </a:lnSpc>
                </a:pPr>
                <a:endParaRPr kumimoji="1" lang="en-US" altLang="zh-CN" sz="1200" dirty="0">
                  <a:solidFill>
                    <a:schemeClr val="tx1"/>
                  </a:solidFill>
                </a:endParaRPr>
              </a:p>
            </p:txBody>
          </p:sp>
          <p:sp>
            <p:nvSpPr>
              <p:cNvPr id="10" name="iṥļíďé"/>
              <p:cNvSpPr/>
              <p:nvPr/>
            </p:nvSpPr>
            <p:spPr>
              <a:xfrm>
                <a:off x="6362235" y="4019569"/>
                <a:ext cx="2119798" cy="279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sz="2000" b="1" dirty="0">
                    <a:solidFill>
                      <a:schemeClr val="tx1"/>
                    </a:solidFill>
                  </a:rPr>
                  <a:t>Store</a:t>
                </a:r>
              </a:p>
            </p:txBody>
          </p:sp>
          <p:sp>
            <p:nvSpPr>
              <p:cNvPr id="11" name="íš1ïḋe"/>
              <p:cNvSpPr/>
              <p:nvPr/>
            </p:nvSpPr>
            <p:spPr>
              <a:xfrm>
                <a:off x="6269962" y="4214244"/>
                <a:ext cx="3290890" cy="711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l">
                  <a:lnSpc>
                    <a:spcPct val="130000"/>
                  </a:lnSpc>
                </a:pPr>
                <a:r>
                  <a:rPr kumimoji="1" lang="en-US" altLang="zh-CN" sz="1600" dirty="0">
                    <a:solidFill>
                      <a:schemeClr val="tx1"/>
                    </a:solidFill>
                  </a:rPr>
                  <a:t>The collected video data is continuously written to SDRAM through the FIFO register.</a:t>
                </a:r>
              </a:p>
            </p:txBody>
          </p:sp>
          <p:grpSp>
            <p:nvGrpSpPr>
              <p:cNvPr id="12" name="ïṥḷïďè"/>
              <p:cNvGrpSpPr/>
              <p:nvPr/>
            </p:nvGrpSpPr>
            <p:grpSpPr>
              <a:xfrm>
                <a:off x="6362235" y="5021419"/>
                <a:ext cx="525217" cy="525217"/>
                <a:chOff x="5460031" y="5599496"/>
                <a:chExt cx="540000" cy="540000"/>
              </a:xfrm>
            </p:grpSpPr>
            <p:sp>
              <p:nvSpPr>
                <p:cNvPr id="13" name="iSľidê"/>
                <p:cNvSpPr txBox="1"/>
                <p:nvPr/>
              </p:nvSpPr>
              <p:spPr>
                <a:xfrm>
                  <a:off x="5460031" y="5599496"/>
                  <a:ext cx="540000" cy="540000"/>
                </a:xfrm>
                <a:prstGeom prst="roundRect">
                  <a:avLst>
                    <a:gd name="adj" fmla="val 50000"/>
                  </a:avLst>
                </a:prstGeom>
                <a:gradFill>
                  <a:gsLst>
                    <a:gs pos="0">
                      <a:schemeClr val="accent3">
                        <a:lumMod val="60000"/>
                        <a:lumOff val="40000"/>
                      </a:schemeClr>
                    </a:gs>
                    <a:gs pos="50000">
                      <a:schemeClr val="accent3"/>
                    </a:gs>
                  </a:gsLst>
                  <a:lin ang="2700000" scaled="0"/>
                </a:gradFill>
              </p:spPr>
              <p:txBody>
                <a:bodyPr wrap="none" lIns="108000" tIns="108000" rIns="108000" bIns="108000" rtlCol="0" anchor="ctr" anchorCtr="0">
                  <a:noAutofit/>
                </a:bodyPr>
                <a:lstStyle>
                  <a:defPPr>
                    <a:defRPr lang="zh-CN"/>
                  </a:defPPr>
                  <a:lvl1pPr algn="ctr">
                    <a:defRPr kumimoji="1" b="1">
                      <a:solidFill>
                        <a:srgbClr val="FFFFFF"/>
                      </a:solidFill>
                    </a:defRPr>
                  </a:lvl1pPr>
                </a:lstStyle>
                <a:p>
                  <a:endParaRPr lang="zh-CN" altLang="en-US" dirty="0"/>
                </a:p>
              </p:txBody>
            </p:sp>
            <p:sp>
              <p:nvSpPr>
                <p:cNvPr id="14" name="îSļíďe"/>
                <p:cNvSpPr/>
                <p:nvPr/>
              </p:nvSpPr>
              <p:spPr>
                <a:xfrm>
                  <a:off x="5604182" y="5734497"/>
                  <a:ext cx="251698" cy="269998"/>
                </a:xfrm>
                <a:custGeom>
                  <a:avLst/>
                  <a:gdLst>
                    <a:gd name="connsiteX0" fmla="*/ 8356 w 487477"/>
                    <a:gd name="connsiteY0" fmla="*/ 512114 h 522922"/>
                    <a:gd name="connsiteX1" fmla="*/ 8356 w 487477"/>
                    <a:gd name="connsiteY1" fmla="*/ 512114 h 522922"/>
                    <a:gd name="connsiteX2" fmla="*/ 8356 w 487477"/>
                    <a:gd name="connsiteY2" fmla="*/ 512114 h 522922"/>
                    <a:gd name="connsiteX3" fmla="*/ 7404 w 487477"/>
                    <a:gd name="connsiteY3" fmla="*/ 511161 h 522922"/>
                    <a:gd name="connsiteX4" fmla="*/ 5499 w 487477"/>
                    <a:gd name="connsiteY4" fmla="*/ 508303 h 522922"/>
                    <a:gd name="connsiteX5" fmla="*/ 5499 w 487477"/>
                    <a:gd name="connsiteY5" fmla="*/ 508303 h 522922"/>
                    <a:gd name="connsiteX6" fmla="*/ 5499 w 487477"/>
                    <a:gd name="connsiteY6" fmla="*/ 507351 h 522922"/>
                    <a:gd name="connsiteX7" fmla="*/ 4546 w 487477"/>
                    <a:gd name="connsiteY7" fmla="*/ 505446 h 522922"/>
                    <a:gd name="connsiteX8" fmla="*/ 3593 w 487477"/>
                    <a:gd name="connsiteY8" fmla="*/ 503541 h 522922"/>
                    <a:gd name="connsiteX9" fmla="*/ 3593 w 487477"/>
                    <a:gd name="connsiteY9" fmla="*/ 503541 h 522922"/>
                    <a:gd name="connsiteX10" fmla="*/ 3593 w 487477"/>
                    <a:gd name="connsiteY10" fmla="*/ 503541 h 522922"/>
                    <a:gd name="connsiteX11" fmla="*/ 3593 w 487477"/>
                    <a:gd name="connsiteY11" fmla="*/ 503541 h 522922"/>
                    <a:gd name="connsiteX12" fmla="*/ 2641 w 487477"/>
                    <a:gd name="connsiteY12" fmla="*/ 501636 h 522922"/>
                    <a:gd name="connsiteX13" fmla="*/ 2641 w 487477"/>
                    <a:gd name="connsiteY13" fmla="*/ 500684 h 522922"/>
                    <a:gd name="connsiteX14" fmla="*/ 1689 w 487477"/>
                    <a:gd name="connsiteY14" fmla="*/ 498778 h 522922"/>
                    <a:gd name="connsiteX15" fmla="*/ 736 w 487477"/>
                    <a:gd name="connsiteY15" fmla="*/ 494968 h 522922"/>
                    <a:gd name="connsiteX16" fmla="*/ 736 w 487477"/>
                    <a:gd name="connsiteY16" fmla="*/ 492111 h 522922"/>
                    <a:gd name="connsiteX17" fmla="*/ 736 w 487477"/>
                    <a:gd name="connsiteY17" fmla="*/ 485443 h 522922"/>
                    <a:gd name="connsiteX18" fmla="*/ 5499 w 487477"/>
                    <a:gd name="connsiteY18" fmla="*/ 467346 h 522922"/>
                    <a:gd name="connsiteX19" fmla="*/ 155041 w 487477"/>
                    <a:gd name="connsiteY19" fmla="*/ 151116 h 522922"/>
                    <a:gd name="connsiteX20" fmla="*/ 158851 w 487477"/>
                    <a:gd name="connsiteY20" fmla="*/ 134924 h 522922"/>
                    <a:gd name="connsiteX21" fmla="*/ 158851 w 487477"/>
                    <a:gd name="connsiteY21" fmla="*/ 19671 h 522922"/>
                    <a:gd name="connsiteX22" fmla="*/ 120751 w 487477"/>
                    <a:gd name="connsiteY22" fmla="*/ 19671 h 522922"/>
                    <a:gd name="connsiteX23" fmla="*/ 120751 w 487477"/>
                    <a:gd name="connsiteY23" fmla="*/ 621 h 522922"/>
                    <a:gd name="connsiteX24" fmla="*/ 368401 w 487477"/>
                    <a:gd name="connsiteY24" fmla="*/ 621 h 522922"/>
                    <a:gd name="connsiteX25" fmla="*/ 368401 w 487477"/>
                    <a:gd name="connsiteY25" fmla="*/ 19671 h 522922"/>
                    <a:gd name="connsiteX26" fmla="*/ 330301 w 487477"/>
                    <a:gd name="connsiteY26" fmla="*/ 19671 h 522922"/>
                    <a:gd name="connsiteX27" fmla="*/ 330301 w 487477"/>
                    <a:gd name="connsiteY27" fmla="*/ 134924 h 522922"/>
                    <a:gd name="connsiteX28" fmla="*/ 334111 w 487477"/>
                    <a:gd name="connsiteY28" fmla="*/ 151116 h 522922"/>
                    <a:gd name="connsiteX29" fmla="*/ 483654 w 487477"/>
                    <a:gd name="connsiteY29" fmla="*/ 467346 h 522922"/>
                    <a:gd name="connsiteX30" fmla="*/ 485558 w 487477"/>
                    <a:gd name="connsiteY30" fmla="*/ 504493 h 522922"/>
                    <a:gd name="connsiteX31" fmla="*/ 485558 w 487477"/>
                    <a:gd name="connsiteY31" fmla="*/ 504493 h 522922"/>
                    <a:gd name="connsiteX32" fmla="*/ 484606 w 487477"/>
                    <a:gd name="connsiteY32" fmla="*/ 506399 h 522922"/>
                    <a:gd name="connsiteX33" fmla="*/ 459841 w 487477"/>
                    <a:gd name="connsiteY33" fmla="*/ 523543 h 522922"/>
                    <a:gd name="connsiteX34" fmla="*/ 457936 w 487477"/>
                    <a:gd name="connsiteY34" fmla="*/ 523543 h 522922"/>
                    <a:gd name="connsiteX35" fmla="*/ 32168 w 487477"/>
                    <a:gd name="connsiteY35" fmla="*/ 523543 h 522922"/>
                    <a:gd name="connsiteX36" fmla="*/ 30264 w 487477"/>
                    <a:gd name="connsiteY36" fmla="*/ 523543 h 522922"/>
                    <a:gd name="connsiteX37" fmla="*/ 27406 w 487477"/>
                    <a:gd name="connsiteY37" fmla="*/ 523543 h 522922"/>
                    <a:gd name="connsiteX38" fmla="*/ 23596 w 487477"/>
                    <a:gd name="connsiteY38" fmla="*/ 522591 h 522922"/>
                    <a:gd name="connsiteX39" fmla="*/ 23596 w 487477"/>
                    <a:gd name="connsiteY39" fmla="*/ 522591 h 522922"/>
                    <a:gd name="connsiteX40" fmla="*/ 17881 w 487477"/>
                    <a:gd name="connsiteY40" fmla="*/ 520686 h 522922"/>
                    <a:gd name="connsiteX41" fmla="*/ 15976 w 487477"/>
                    <a:gd name="connsiteY41" fmla="*/ 519734 h 522922"/>
                    <a:gd name="connsiteX42" fmla="*/ 15024 w 487477"/>
                    <a:gd name="connsiteY42" fmla="*/ 518781 h 522922"/>
                    <a:gd name="connsiteX43" fmla="*/ 10261 w 487477"/>
                    <a:gd name="connsiteY43" fmla="*/ 514971 h 522922"/>
                    <a:gd name="connsiteX44" fmla="*/ 8356 w 487477"/>
                    <a:gd name="connsiteY44" fmla="*/ 512114 h 522922"/>
                    <a:gd name="connsiteX45" fmla="*/ 8356 w 487477"/>
                    <a:gd name="connsiteY45" fmla="*/ 512114 h 522922"/>
                    <a:gd name="connsiteX46" fmla="*/ 255054 w 487477"/>
                    <a:gd name="connsiteY46" fmla="*/ 402576 h 522922"/>
                    <a:gd name="connsiteX47" fmla="*/ 252196 w 487477"/>
                    <a:gd name="connsiteY47" fmla="*/ 404481 h 522922"/>
                    <a:gd name="connsiteX48" fmla="*/ 246481 w 487477"/>
                    <a:gd name="connsiteY48" fmla="*/ 408291 h 522922"/>
                    <a:gd name="connsiteX49" fmla="*/ 55029 w 487477"/>
                    <a:gd name="connsiteY49" fmla="*/ 414959 h 522922"/>
                    <a:gd name="connsiteX50" fmla="*/ 51218 w 487477"/>
                    <a:gd name="connsiteY50" fmla="*/ 413053 h 522922"/>
                    <a:gd name="connsiteX51" fmla="*/ 22643 w 487477"/>
                    <a:gd name="connsiteY51" fmla="*/ 474014 h 522922"/>
                    <a:gd name="connsiteX52" fmla="*/ 21691 w 487477"/>
                    <a:gd name="connsiteY52" fmla="*/ 475918 h 522922"/>
                    <a:gd name="connsiteX53" fmla="*/ 21691 w 487477"/>
                    <a:gd name="connsiteY53" fmla="*/ 495921 h 522922"/>
                    <a:gd name="connsiteX54" fmla="*/ 29311 w 487477"/>
                    <a:gd name="connsiteY54" fmla="*/ 502589 h 522922"/>
                    <a:gd name="connsiteX55" fmla="*/ 30264 w 487477"/>
                    <a:gd name="connsiteY55" fmla="*/ 502589 h 522922"/>
                    <a:gd name="connsiteX56" fmla="*/ 31216 w 487477"/>
                    <a:gd name="connsiteY56" fmla="*/ 502589 h 522922"/>
                    <a:gd name="connsiteX57" fmla="*/ 456983 w 487477"/>
                    <a:gd name="connsiteY57" fmla="*/ 502589 h 522922"/>
                    <a:gd name="connsiteX58" fmla="*/ 457936 w 487477"/>
                    <a:gd name="connsiteY58" fmla="*/ 502589 h 522922"/>
                    <a:gd name="connsiteX59" fmla="*/ 466508 w 487477"/>
                    <a:gd name="connsiteY59" fmla="*/ 495921 h 522922"/>
                    <a:gd name="connsiteX60" fmla="*/ 467461 w 487477"/>
                    <a:gd name="connsiteY60" fmla="*/ 477824 h 522922"/>
                    <a:gd name="connsiteX61" fmla="*/ 466508 w 487477"/>
                    <a:gd name="connsiteY61" fmla="*/ 475918 h 522922"/>
                    <a:gd name="connsiteX62" fmla="*/ 465556 w 487477"/>
                    <a:gd name="connsiteY62" fmla="*/ 474014 h 522922"/>
                    <a:gd name="connsiteX63" fmla="*/ 423646 w 487477"/>
                    <a:gd name="connsiteY63" fmla="*/ 385431 h 522922"/>
                    <a:gd name="connsiteX64" fmla="*/ 255054 w 487477"/>
                    <a:gd name="connsiteY64" fmla="*/ 402576 h 522922"/>
                    <a:gd name="connsiteX65" fmla="*/ 305536 w 487477"/>
                    <a:gd name="connsiteY65" fmla="*/ 255891 h 522922"/>
                    <a:gd name="connsiteX66" fmla="*/ 272199 w 487477"/>
                    <a:gd name="connsiteY66" fmla="*/ 289228 h 522922"/>
                    <a:gd name="connsiteX67" fmla="*/ 305536 w 487477"/>
                    <a:gd name="connsiteY67" fmla="*/ 322566 h 522922"/>
                    <a:gd name="connsiteX68" fmla="*/ 338874 w 487477"/>
                    <a:gd name="connsiteY68" fmla="*/ 289228 h 522922"/>
                    <a:gd name="connsiteX69" fmla="*/ 305536 w 487477"/>
                    <a:gd name="connsiteY69" fmla="*/ 255891 h 52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87477" h="522922">
                      <a:moveTo>
                        <a:pt x="8356" y="512114"/>
                      </a:moveTo>
                      <a:lnTo>
                        <a:pt x="8356" y="512114"/>
                      </a:lnTo>
                      <a:lnTo>
                        <a:pt x="8356" y="512114"/>
                      </a:lnTo>
                      <a:lnTo>
                        <a:pt x="7404" y="511161"/>
                      </a:lnTo>
                      <a:cubicBezTo>
                        <a:pt x="6451" y="510209"/>
                        <a:pt x="6451" y="509256"/>
                        <a:pt x="5499" y="508303"/>
                      </a:cubicBezTo>
                      <a:lnTo>
                        <a:pt x="5499" y="508303"/>
                      </a:lnTo>
                      <a:lnTo>
                        <a:pt x="5499" y="507351"/>
                      </a:lnTo>
                      <a:lnTo>
                        <a:pt x="4546" y="505446"/>
                      </a:lnTo>
                      <a:lnTo>
                        <a:pt x="3593" y="503541"/>
                      </a:lnTo>
                      <a:lnTo>
                        <a:pt x="3593" y="503541"/>
                      </a:lnTo>
                      <a:lnTo>
                        <a:pt x="3593" y="503541"/>
                      </a:lnTo>
                      <a:lnTo>
                        <a:pt x="3593" y="503541"/>
                      </a:lnTo>
                      <a:lnTo>
                        <a:pt x="2641" y="501636"/>
                      </a:lnTo>
                      <a:cubicBezTo>
                        <a:pt x="2641" y="501636"/>
                        <a:pt x="2641" y="500684"/>
                        <a:pt x="2641" y="500684"/>
                      </a:cubicBezTo>
                      <a:cubicBezTo>
                        <a:pt x="2641" y="499731"/>
                        <a:pt x="2641" y="499731"/>
                        <a:pt x="1689" y="498778"/>
                      </a:cubicBezTo>
                      <a:cubicBezTo>
                        <a:pt x="1689" y="497826"/>
                        <a:pt x="736" y="495921"/>
                        <a:pt x="736" y="494968"/>
                      </a:cubicBezTo>
                      <a:lnTo>
                        <a:pt x="736" y="492111"/>
                      </a:lnTo>
                      <a:cubicBezTo>
                        <a:pt x="736" y="490206"/>
                        <a:pt x="736" y="487349"/>
                        <a:pt x="736" y="485443"/>
                      </a:cubicBezTo>
                      <a:cubicBezTo>
                        <a:pt x="736" y="478776"/>
                        <a:pt x="2641" y="473061"/>
                        <a:pt x="5499" y="467346"/>
                      </a:cubicBezTo>
                      <a:lnTo>
                        <a:pt x="155041" y="151116"/>
                      </a:lnTo>
                      <a:cubicBezTo>
                        <a:pt x="157899" y="146353"/>
                        <a:pt x="158851" y="140639"/>
                        <a:pt x="158851" y="134924"/>
                      </a:cubicBezTo>
                      <a:lnTo>
                        <a:pt x="158851" y="19671"/>
                      </a:lnTo>
                      <a:lnTo>
                        <a:pt x="120751" y="19671"/>
                      </a:lnTo>
                      <a:lnTo>
                        <a:pt x="120751" y="621"/>
                      </a:lnTo>
                      <a:lnTo>
                        <a:pt x="368401" y="621"/>
                      </a:lnTo>
                      <a:lnTo>
                        <a:pt x="368401" y="19671"/>
                      </a:lnTo>
                      <a:lnTo>
                        <a:pt x="330301" y="19671"/>
                      </a:lnTo>
                      <a:lnTo>
                        <a:pt x="330301" y="134924"/>
                      </a:lnTo>
                      <a:cubicBezTo>
                        <a:pt x="330301" y="140639"/>
                        <a:pt x="331254" y="146353"/>
                        <a:pt x="334111" y="151116"/>
                      </a:cubicBezTo>
                      <a:lnTo>
                        <a:pt x="483654" y="467346"/>
                      </a:lnTo>
                      <a:cubicBezTo>
                        <a:pt x="489368" y="478776"/>
                        <a:pt x="489368" y="492111"/>
                        <a:pt x="485558" y="504493"/>
                      </a:cubicBezTo>
                      <a:lnTo>
                        <a:pt x="485558" y="504493"/>
                      </a:lnTo>
                      <a:lnTo>
                        <a:pt x="484606" y="506399"/>
                      </a:lnTo>
                      <a:cubicBezTo>
                        <a:pt x="479843" y="515924"/>
                        <a:pt x="470318" y="522591"/>
                        <a:pt x="459841" y="523543"/>
                      </a:cubicBezTo>
                      <a:lnTo>
                        <a:pt x="457936" y="523543"/>
                      </a:lnTo>
                      <a:lnTo>
                        <a:pt x="32168" y="523543"/>
                      </a:lnTo>
                      <a:lnTo>
                        <a:pt x="30264" y="523543"/>
                      </a:lnTo>
                      <a:cubicBezTo>
                        <a:pt x="29311" y="523543"/>
                        <a:pt x="28358" y="523543"/>
                        <a:pt x="27406" y="523543"/>
                      </a:cubicBezTo>
                      <a:cubicBezTo>
                        <a:pt x="26454" y="523543"/>
                        <a:pt x="24549" y="523543"/>
                        <a:pt x="23596" y="522591"/>
                      </a:cubicBezTo>
                      <a:lnTo>
                        <a:pt x="23596" y="522591"/>
                      </a:lnTo>
                      <a:cubicBezTo>
                        <a:pt x="21691" y="521639"/>
                        <a:pt x="19786" y="521639"/>
                        <a:pt x="17881" y="520686"/>
                      </a:cubicBezTo>
                      <a:lnTo>
                        <a:pt x="15976" y="519734"/>
                      </a:lnTo>
                      <a:cubicBezTo>
                        <a:pt x="15976" y="519734"/>
                        <a:pt x="15024" y="519734"/>
                        <a:pt x="15024" y="518781"/>
                      </a:cubicBezTo>
                      <a:cubicBezTo>
                        <a:pt x="13118" y="517828"/>
                        <a:pt x="11214" y="515924"/>
                        <a:pt x="10261" y="514971"/>
                      </a:cubicBezTo>
                      <a:lnTo>
                        <a:pt x="8356" y="512114"/>
                      </a:lnTo>
                      <a:lnTo>
                        <a:pt x="8356" y="512114"/>
                      </a:lnTo>
                      <a:close/>
                      <a:moveTo>
                        <a:pt x="255054" y="402576"/>
                      </a:moveTo>
                      <a:lnTo>
                        <a:pt x="252196" y="404481"/>
                      </a:lnTo>
                      <a:lnTo>
                        <a:pt x="246481" y="408291"/>
                      </a:lnTo>
                      <a:cubicBezTo>
                        <a:pt x="198856" y="439724"/>
                        <a:pt x="119799" y="440676"/>
                        <a:pt x="55029" y="414959"/>
                      </a:cubicBezTo>
                      <a:lnTo>
                        <a:pt x="51218" y="413053"/>
                      </a:lnTo>
                      <a:lnTo>
                        <a:pt x="22643" y="474014"/>
                      </a:lnTo>
                      <a:lnTo>
                        <a:pt x="21691" y="475918"/>
                      </a:lnTo>
                      <a:cubicBezTo>
                        <a:pt x="18833" y="482586"/>
                        <a:pt x="18833" y="490206"/>
                        <a:pt x="21691" y="495921"/>
                      </a:cubicBezTo>
                      <a:cubicBezTo>
                        <a:pt x="22643" y="498778"/>
                        <a:pt x="25501" y="501636"/>
                        <a:pt x="29311" y="502589"/>
                      </a:cubicBezTo>
                      <a:lnTo>
                        <a:pt x="30264" y="502589"/>
                      </a:lnTo>
                      <a:lnTo>
                        <a:pt x="31216" y="502589"/>
                      </a:lnTo>
                      <a:lnTo>
                        <a:pt x="456983" y="502589"/>
                      </a:lnTo>
                      <a:lnTo>
                        <a:pt x="457936" y="502589"/>
                      </a:lnTo>
                      <a:cubicBezTo>
                        <a:pt x="461746" y="502589"/>
                        <a:pt x="464604" y="499731"/>
                        <a:pt x="466508" y="495921"/>
                      </a:cubicBezTo>
                      <a:cubicBezTo>
                        <a:pt x="468414" y="490206"/>
                        <a:pt x="469366" y="483539"/>
                        <a:pt x="467461" y="477824"/>
                      </a:cubicBezTo>
                      <a:lnTo>
                        <a:pt x="466508" y="475918"/>
                      </a:lnTo>
                      <a:lnTo>
                        <a:pt x="465556" y="474014"/>
                      </a:lnTo>
                      <a:lnTo>
                        <a:pt x="423646" y="385431"/>
                      </a:lnTo>
                      <a:cubicBezTo>
                        <a:pt x="365543" y="372096"/>
                        <a:pt x="296011" y="376859"/>
                        <a:pt x="255054" y="402576"/>
                      </a:cubicBezTo>
                      <a:close/>
                      <a:moveTo>
                        <a:pt x="305536" y="255891"/>
                      </a:moveTo>
                      <a:cubicBezTo>
                        <a:pt x="287439" y="255891"/>
                        <a:pt x="272199" y="271131"/>
                        <a:pt x="272199" y="289228"/>
                      </a:cubicBezTo>
                      <a:cubicBezTo>
                        <a:pt x="272199" y="307326"/>
                        <a:pt x="287439" y="322566"/>
                        <a:pt x="305536" y="322566"/>
                      </a:cubicBezTo>
                      <a:cubicBezTo>
                        <a:pt x="323633" y="322566"/>
                        <a:pt x="338874" y="307326"/>
                        <a:pt x="338874" y="289228"/>
                      </a:cubicBezTo>
                      <a:cubicBezTo>
                        <a:pt x="338874" y="270178"/>
                        <a:pt x="323633" y="255891"/>
                        <a:pt x="305536" y="25589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313267"/>
            <a:ext cx="10858500" cy="1028700"/>
          </a:xfrm>
        </p:spPr>
        <p:txBody>
          <a:bodyPr/>
          <a:lstStyle/>
          <a:p>
            <a:r>
              <a:rPr lang="en-US" altLang="zh-CN" dirty="0">
                <a:sym typeface="+mn-ea"/>
              </a:rPr>
              <a:t>E</a:t>
            </a:r>
            <a:r>
              <a:rPr lang="zh-CN" altLang="en-US" dirty="0">
                <a:sym typeface="+mn-ea"/>
              </a:rPr>
              <a:t>dge extraction algorithm</a:t>
            </a:r>
            <a:br>
              <a:rPr lang="zh-CN" altLang="en-US" sz="2400" b="1" dirty="0"/>
            </a:br>
            <a:endParaRPr lang="zh-CN" altLang="en-US" dirty="0"/>
          </a:p>
        </p:txBody>
      </p:sp>
      <p:sp>
        <p:nvSpPr>
          <p:cNvPr id="3" name="文本框 2"/>
          <p:cNvSpPr txBox="1"/>
          <p:nvPr/>
        </p:nvSpPr>
        <p:spPr>
          <a:xfrm>
            <a:off x="660400" y="1408430"/>
            <a:ext cx="6096000" cy="2584450"/>
          </a:xfrm>
          <a:prstGeom prst="rect">
            <a:avLst/>
          </a:prstGeom>
          <a:noFill/>
        </p:spPr>
        <p:txBody>
          <a:bodyPr wrap="square" rtlCol="0" anchor="t">
            <a:spAutoFit/>
          </a:bodyPr>
          <a:lstStyle/>
          <a:p>
            <a:r>
              <a:rPr lang="zh-CN" altLang="en-US" b="1"/>
              <a:t>Sobel operator</a:t>
            </a:r>
          </a:p>
          <a:p>
            <a:endParaRPr lang="zh-CN" altLang="en-US"/>
          </a:p>
          <a:p>
            <a:r>
              <a:rPr lang="zh-CN" altLang="en-US"/>
              <a:t>Sobel operator is one of the most commonly used edge detection algorithms, which detects edges based on the gradient change of gray values around pixel points. The advantages are simple and easy to implement, fast computing speed, suitable for image processing. The disadvantage is that it is easy to be affected by noise and the edge detection result may not be accurate enough.</a:t>
            </a:r>
          </a:p>
        </p:txBody>
      </p:sp>
      <p:pic>
        <p:nvPicPr>
          <p:cNvPr id="103" name="图片 102"/>
          <p:cNvPicPr/>
          <p:nvPr>
            <p:custDataLst>
              <p:tags r:id="rId1"/>
            </p:custDataLst>
          </p:nvPr>
        </p:nvPicPr>
        <p:blipFill>
          <a:blip r:embed="rId5"/>
          <a:stretch>
            <a:fillRect/>
          </a:stretch>
        </p:blipFill>
        <p:spPr>
          <a:xfrm>
            <a:off x="7944485" y="1542415"/>
            <a:ext cx="2218055" cy="1356995"/>
          </a:xfrm>
          <a:prstGeom prst="rect">
            <a:avLst/>
          </a:prstGeom>
          <a:noFill/>
          <a:ln w="9525">
            <a:noFill/>
          </a:ln>
        </p:spPr>
      </p:pic>
      <p:pic>
        <p:nvPicPr>
          <p:cNvPr id="104" name="图片 103"/>
          <p:cNvPicPr/>
          <p:nvPr>
            <p:custDataLst>
              <p:tags r:id="rId2"/>
            </p:custDataLst>
          </p:nvPr>
        </p:nvPicPr>
        <p:blipFill>
          <a:blip r:embed="rId6"/>
          <a:stretch>
            <a:fillRect/>
          </a:stretch>
        </p:blipFill>
        <p:spPr>
          <a:xfrm>
            <a:off x="8054340" y="2765425"/>
            <a:ext cx="2108200" cy="1423670"/>
          </a:xfrm>
          <a:prstGeom prst="rect">
            <a:avLst/>
          </a:prstGeom>
          <a:noFill/>
          <a:ln w="9525">
            <a:noFill/>
          </a:ln>
        </p:spPr>
      </p:pic>
      <p:pic>
        <p:nvPicPr>
          <p:cNvPr id="4" name="图片 3"/>
          <p:cNvPicPr>
            <a:picLocks noChangeAspect="1"/>
          </p:cNvPicPr>
          <p:nvPr>
            <p:custDataLst>
              <p:tags r:id="rId3"/>
            </p:custDataLst>
          </p:nvPr>
        </p:nvPicPr>
        <p:blipFill>
          <a:blip r:embed="rId7"/>
          <a:stretch>
            <a:fillRect/>
          </a:stretch>
        </p:blipFill>
        <p:spPr>
          <a:xfrm>
            <a:off x="1455420" y="4288155"/>
            <a:ext cx="4200525" cy="20193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313267"/>
            <a:ext cx="10858500" cy="1028700"/>
          </a:xfrm>
        </p:spPr>
        <p:txBody>
          <a:bodyPr/>
          <a:lstStyle/>
          <a:p>
            <a:r>
              <a:rPr lang="en-US" altLang="zh-CN" sz="2400" b="1" dirty="0">
                <a:sym typeface="+mn-ea"/>
              </a:rPr>
              <a:t>VGA display</a:t>
            </a:r>
            <a:br>
              <a:rPr lang="zh-CN" altLang="en-US" sz="2400" b="1" dirty="0"/>
            </a:br>
            <a:endParaRPr lang="zh-CN" altLang="en-US" dirty="0"/>
          </a:p>
        </p:txBody>
      </p:sp>
      <p:pic>
        <p:nvPicPr>
          <p:cNvPr id="6" name="图片 5">
            <a:extLst>
              <a:ext uri="{FF2B5EF4-FFF2-40B4-BE49-F238E27FC236}">
                <a16:creationId xmlns:a16="http://schemas.microsoft.com/office/drawing/2014/main" id="{836D49BB-777D-1E4C-1AA1-D36C39BB5D76}"/>
              </a:ext>
            </a:extLst>
          </p:cNvPr>
          <p:cNvPicPr>
            <a:picLocks noChangeAspect="1"/>
          </p:cNvPicPr>
          <p:nvPr/>
        </p:nvPicPr>
        <p:blipFill>
          <a:blip r:embed="rId2"/>
          <a:stretch>
            <a:fillRect/>
          </a:stretch>
        </p:blipFill>
        <p:spPr>
          <a:xfrm>
            <a:off x="2579877" y="1233499"/>
            <a:ext cx="7032246" cy="2535230"/>
          </a:xfrm>
          <a:prstGeom prst="rect">
            <a:avLst/>
          </a:prstGeom>
        </p:spPr>
      </p:pic>
      <p:pic>
        <p:nvPicPr>
          <p:cNvPr id="8" name="图片 7">
            <a:extLst>
              <a:ext uri="{FF2B5EF4-FFF2-40B4-BE49-F238E27FC236}">
                <a16:creationId xmlns:a16="http://schemas.microsoft.com/office/drawing/2014/main" id="{CA99BFFF-C45C-E70F-5B3D-578D3B0AE20B}"/>
              </a:ext>
            </a:extLst>
          </p:cNvPr>
          <p:cNvPicPr>
            <a:picLocks noChangeAspect="1"/>
          </p:cNvPicPr>
          <p:nvPr/>
        </p:nvPicPr>
        <p:blipFill>
          <a:blip r:embed="rId3"/>
          <a:stretch>
            <a:fillRect/>
          </a:stretch>
        </p:blipFill>
        <p:spPr>
          <a:xfrm>
            <a:off x="2667413" y="3768729"/>
            <a:ext cx="6844474" cy="1365624"/>
          </a:xfrm>
          <a:prstGeom prst="rect">
            <a:avLst/>
          </a:prstGeom>
        </p:spPr>
      </p:pic>
      <p:pic>
        <p:nvPicPr>
          <p:cNvPr id="10" name="图片 9">
            <a:extLst>
              <a:ext uri="{FF2B5EF4-FFF2-40B4-BE49-F238E27FC236}">
                <a16:creationId xmlns:a16="http://schemas.microsoft.com/office/drawing/2014/main" id="{6387B18A-B134-FFAE-C9ED-8FB835BD61DA}"/>
              </a:ext>
            </a:extLst>
          </p:cNvPr>
          <p:cNvPicPr>
            <a:picLocks noChangeAspect="1"/>
          </p:cNvPicPr>
          <p:nvPr/>
        </p:nvPicPr>
        <p:blipFill>
          <a:blip r:embed="rId4"/>
          <a:stretch>
            <a:fillRect/>
          </a:stretch>
        </p:blipFill>
        <p:spPr>
          <a:xfrm>
            <a:off x="2667413" y="5298655"/>
            <a:ext cx="6844474" cy="1322881"/>
          </a:xfrm>
          <a:prstGeom prst="rect">
            <a:avLst/>
          </a:prstGeom>
        </p:spPr>
      </p:pic>
    </p:spTree>
    <p:extLst>
      <p:ext uri="{BB962C8B-B14F-4D97-AF65-F5344CB8AC3E}">
        <p14:creationId xmlns:p14="http://schemas.microsoft.com/office/powerpoint/2010/main" val="29603685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THEME" val="#621665"/>
  <p:tag name="KSO_WPP_MARK_KEY" val="1adddb5f-e6f5-4701-b655-cc8a9aab0842"/>
  <p:tag name="COMMONDATA" val="eyJoZGlkIjoiODViY2JkMjU3NGYzZTEwMzZmMGFkZWViYmNkYWU3NDI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3180,&quot;width&quot;:6615}"/>
</p:tagLst>
</file>

<file path=ppt/tags/tag11.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2.xml><?xml version="1.0" encoding="utf-8"?>
<p:tagLst xmlns:a="http://schemas.openxmlformats.org/drawingml/2006/main" xmlns:r="http://schemas.openxmlformats.org/officeDocument/2006/relationships" xmlns:p="http://schemas.openxmlformats.org/presentationml/2006/main">
  <p:tag name="ISLIDE.DIAGRAM" val="#748394;"/>
</p:tagLst>
</file>

<file path=ppt/tags/tag13.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2.xml><?xml version="1.0" encoding="utf-8"?>
<p:tagLst xmlns:a="http://schemas.openxmlformats.org/drawingml/2006/main" xmlns:r="http://schemas.openxmlformats.org/officeDocument/2006/relationships" xmlns:p="http://schemas.openxmlformats.org/presentationml/2006/main">
  <p:tag name="ISLIDE.PICTURE" val="#VCG41N692855014;#VCG41N626224776;"/>
  <p:tag name="ISLIDE.THEME" val="https://www.islide.cc;"/>
</p:tagLst>
</file>

<file path=ppt/tags/tag3.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4.xml><?xml version="1.0" encoding="utf-8"?>
<p:tagLst xmlns:a="http://schemas.openxmlformats.org/drawingml/2006/main" xmlns:r="http://schemas.openxmlformats.org/officeDocument/2006/relationships" xmlns:p="http://schemas.openxmlformats.org/presentationml/2006/main">
  <p:tag name="ISLIDE.DIAGRAM" val="2b751056-6b97-492c-b763-340acee7e99d"/>
</p:tagLst>
</file>

<file path=ppt/tags/tag5.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6.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7.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2137,&quot;width&quot;:3493}"/>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2242,&quot;width&quot;:3320}"/>
</p:tagLst>
</file>

<file path=ppt/theme/theme1.xml><?xml version="1.0" encoding="utf-8"?>
<a:theme xmlns:a="http://schemas.openxmlformats.org/drawingml/2006/main" name="主题1">
  <a:themeElements>
    <a:clrScheme name="Office">
      <a:dk1>
        <a:srgbClr val="0F2532"/>
      </a:dk1>
      <a:lt1>
        <a:srgbClr val="FFFFFF"/>
      </a:lt1>
      <a:dk2>
        <a:srgbClr val="778495"/>
      </a:dk2>
      <a:lt2>
        <a:srgbClr val="F0F0F0"/>
      </a:lt2>
      <a:accent1>
        <a:srgbClr val="2A659A"/>
      </a:accent1>
      <a:accent2>
        <a:srgbClr val="1DCFD8"/>
      </a:accent2>
      <a:accent3>
        <a:srgbClr val="109ED8"/>
      </a:accent3>
      <a:accent4>
        <a:srgbClr val="1A5CC7"/>
      </a:accent4>
      <a:accent5>
        <a:srgbClr val="7475CC"/>
      </a:accent5>
      <a:accent6>
        <a:srgbClr val="64B7C9"/>
      </a:accent6>
      <a:hlink>
        <a:srgbClr val="4472C4"/>
      </a:hlink>
      <a:folHlink>
        <a:srgbClr val="BFBFBF"/>
      </a:folHlink>
    </a:clrScheme>
    <a:fontScheme name="主题标准">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主题1">
  <a:themeElements>
    <a:clrScheme name="Office">
      <a:dk1>
        <a:srgbClr val="0F2532"/>
      </a:dk1>
      <a:lt1>
        <a:srgbClr val="FFFFFF"/>
      </a:lt1>
      <a:dk2>
        <a:srgbClr val="778495"/>
      </a:dk2>
      <a:lt2>
        <a:srgbClr val="F0F0F0"/>
      </a:lt2>
      <a:accent1>
        <a:srgbClr val="2A659A"/>
      </a:accent1>
      <a:accent2>
        <a:srgbClr val="1DCFD8"/>
      </a:accent2>
      <a:accent3>
        <a:srgbClr val="109ED8"/>
      </a:accent3>
      <a:accent4>
        <a:srgbClr val="1A5CC7"/>
      </a:accent4>
      <a:accent5>
        <a:srgbClr val="7475CC"/>
      </a:accent5>
      <a:accent6>
        <a:srgbClr val="64B7C9"/>
      </a:accent6>
      <a:hlink>
        <a:srgbClr val="4472C4"/>
      </a:hlink>
      <a:folHlink>
        <a:srgbClr val="BFBFBF"/>
      </a:folHlink>
    </a:clrScheme>
    <a:fontScheme name="主题标准">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F2532"/>
    </a:dk1>
    <a:lt1>
      <a:srgbClr val="FFFFFF"/>
    </a:lt1>
    <a:dk2>
      <a:srgbClr val="778495"/>
    </a:dk2>
    <a:lt2>
      <a:srgbClr val="F0F0F0"/>
    </a:lt2>
    <a:accent1>
      <a:srgbClr val="2A659A"/>
    </a:accent1>
    <a:accent2>
      <a:srgbClr val="1DCFD8"/>
    </a:accent2>
    <a:accent3>
      <a:srgbClr val="109ED8"/>
    </a:accent3>
    <a:accent4>
      <a:srgbClr val="1A5CC7"/>
    </a:accent4>
    <a:accent5>
      <a:srgbClr val="7475CC"/>
    </a:accent5>
    <a:accent6>
      <a:srgbClr val="64B7C9"/>
    </a:accent6>
    <a:hlink>
      <a:srgbClr val="4472C4"/>
    </a:hlink>
    <a:folHlink>
      <a:srgbClr val="BFBFBF"/>
    </a:folHlink>
  </a:clrScheme>
</a:themeOverride>
</file>

<file path=ppt/theme/themeOverride2.xml><?xml version="1.0" encoding="utf-8"?>
<a:themeOverride xmlns:a="http://schemas.openxmlformats.org/drawingml/2006/main">
  <a:clrScheme name="Office">
    <a:dk1>
      <a:srgbClr val="0F2532"/>
    </a:dk1>
    <a:lt1>
      <a:srgbClr val="FFFFFF"/>
    </a:lt1>
    <a:dk2>
      <a:srgbClr val="778495"/>
    </a:dk2>
    <a:lt2>
      <a:srgbClr val="F0F0F0"/>
    </a:lt2>
    <a:accent1>
      <a:srgbClr val="2A659A"/>
    </a:accent1>
    <a:accent2>
      <a:srgbClr val="1DCFD8"/>
    </a:accent2>
    <a:accent3>
      <a:srgbClr val="109ED8"/>
    </a:accent3>
    <a:accent4>
      <a:srgbClr val="1A5CC7"/>
    </a:accent4>
    <a:accent5>
      <a:srgbClr val="7475CC"/>
    </a:accent5>
    <a:accent6>
      <a:srgbClr val="64B7C9"/>
    </a:accent6>
    <a:hlink>
      <a:srgbClr val="4472C4"/>
    </a:hlink>
    <a:folHlink>
      <a:srgbClr val="BFBFBF"/>
    </a:folHlink>
  </a:clrScheme>
</a:themeOverride>
</file>

<file path=ppt/theme/themeOverride3.xml><?xml version="1.0" encoding="utf-8"?>
<a:themeOverride xmlns:a="http://schemas.openxmlformats.org/drawingml/2006/main">
  <a:clrScheme name="Office">
    <a:dk1>
      <a:srgbClr val="0F2532"/>
    </a:dk1>
    <a:lt1>
      <a:srgbClr val="FFFFFF"/>
    </a:lt1>
    <a:dk2>
      <a:srgbClr val="778495"/>
    </a:dk2>
    <a:lt2>
      <a:srgbClr val="F0F0F0"/>
    </a:lt2>
    <a:accent1>
      <a:srgbClr val="2A659A"/>
    </a:accent1>
    <a:accent2>
      <a:srgbClr val="1DCFD8"/>
    </a:accent2>
    <a:accent3>
      <a:srgbClr val="109ED8"/>
    </a:accent3>
    <a:accent4>
      <a:srgbClr val="1A5CC7"/>
    </a:accent4>
    <a:accent5>
      <a:srgbClr val="7475CC"/>
    </a:accent5>
    <a:accent6>
      <a:srgbClr val="64B7C9"/>
    </a:accent6>
    <a:hlink>
      <a:srgbClr val="4472C4"/>
    </a:hlink>
    <a:folHlink>
      <a:srgbClr val="BFBFBF"/>
    </a:folHlink>
  </a:clrScheme>
</a:themeOverride>
</file>

<file path=ppt/theme/themeOverride4.xml><?xml version="1.0" encoding="utf-8"?>
<a:themeOverride xmlns:a="http://schemas.openxmlformats.org/drawingml/2006/main">
  <a:clrScheme name="Office">
    <a:dk1>
      <a:srgbClr val="0F2532"/>
    </a:dk1>
    <a:lt1>
      <a:srgbClr val="FFFFFF"/>
    </a:lt1>
    <a:dk2>
      <a:srgbClr val="778495"/>
    </a:dk2>
    <a:lt2>
      <a:srgbClr val="F0F0F0"/>
    </a:lt2>
    <a:accent1>
      <a:srgbClr val="2A659A"/>
    </a:accent1>
    <a:accent2>
      <a:srgbClr val="1DCFD8"/>
    </a:accent2>
    <a:accent3>
      <a:srgbClr val="109ED8"/>
    </a:accent3>
    <a:accent4>
      <a:srgbClr val="1A5CC7"/>
    </a:accent4>
    <a:accent5>
      <a:srgbClr val="7475CC"/>
    </a:accent5>
    <a:accent6>
      <a:srgbClr val="64B7C9"/>
    </a:accent6>
    <a:hlink>
      <a:srgbClr val="4472C4"/>
    </a:hlink>
    <a:folHlink>
      <a:srgbClr val="BFBFBF"/>
    </a:folHlink>
  </a:clrScheme>
</a:themeOverride>
</file>

<file path=ppt/theme/themeOverride5.xml><?xml version="1.0" encoding="utf-8"?>
<a:themeOverride xmlns:a="http://schemas.openxmlformats.org/drawingml/2006/main">
  <a:clrScheme name="Office">
    <a:dk1>
      <a:srgbClr val="0F2532"/>
    </a:dk1>
    <a:lt1>
      <a:srgbClr val="FFFFFF"/>
    </a:lt1>
    <a:dk2>
      <a:srgbClr val="778495"/>
    </a:dk2>
    <a:lt2>
      <a:srgbClr val="F0F0F0"/>
    </a:lt2>
    <a:accent1>
      <a:srgbClr val="2A659A"/>
    </a:accent1>
    <a:accent2>
      <a:srgbClr val="1DCFD8"/>
    </a:accent2>
    <a:accent3>
      <a:srgbClr val="109ED8"/>
    </a:accent3>
    <a:accent4>
      <a:srgbClr val="1A5CC7"/>
    </a:accent4>
    <a:accent5>
      <a:srgbClr val="7475CC"/>
    </a:accent5>
    <a:accent6>
      <a:srgbClr val="64B7C9"/>
    </a:accent6>
    <a:hlink>
      <a:srgbClr val="4472C4"/>
    </a:hlink>
    <a:folHlink>
      <a:srgbClr val="BFBFBF"/>
    </a:folHlink>
  </a:clrScheme>
</a:themeOverride>
</file>

<file path=ppt/theme/themeOverride6.xml><?xml version="1.0" encoding="utf-8"?>
<a:themeOverride xmlns:a="http://schemas.openxmlformats.org/drawingml/2006/main">
  <a:clrScheme name="Office">
    <a:dk1>
      <a:srgbClr val="0F2532"/>
    </a:dk1>
    <a:lt1>
      <a:srgbClr val="FFFFFF"/>
    </a:lt1>
    <a:dk2>
      <a:srgbClr val="778495"/>
    </a:dk2>
    <a:lt2>
      <a:srgbClr val="F0F0F0"/>
    </a:lt2>
    <a:accent1>
      <a:srgbClr val="2A659A"/>
    </a:accent1>
    <a:accent2>
      <a:srgbClr val="1DCFD8"/>
    </a:accent2>
    <a:accent3>
      <a:srgbClr val="109ED8"/>
    </a:accent3>
    <a:accent4>
      <a:srgbClr val="1A5CC7"/>
    </a:accent4>
    <a:accent5>
      <a:srgbClr val="7475CC"/>
    </a:accent5>
    <a:accent6>
      <a:srgbClr val="64B7C9"/>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Yao</Template>
  <TotalTime>744</TotalTime>
  <Words>416</Words>
  <Application>Microsoft Office PowerPoint</Application>
  <PresentationFormat>宽屏</PresentationFormat>
  <Paragraphs>62</Paragraphs>
  <Slides>14</Slides>
  <Notes>0</Notes>
  <HiddenSlides>0</HiddenSlides>
  <MMClips>1</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14</vt:i4>
      </vt:variant>
    </vt:vector>
  </HeadingPairs>
  <TitlesOfParts>
    <vt:vector size="20" baseType="lpstr">
      <vt:lpstr>等线</vt:lpstr>
      <vt:lpstr>Arial</vt:lpstr>
      <vt:lpstr>Impact</vt:lpstr>
      <vt:lpstr>Tahoma</vt:lpstr>
      <vt:lpstr>主题1</vt:lpstr>
      <vt:lpstr>1_主题1</vt:lpstr>
      <vt:lpstr>Image edge information extraction system based on FPGA </vt:lpstr>
      <vt:lpstr>PowerPoint 演示文稿</vt:lpstr>
      <vt:lpstr>Background and Significance</vt:lpstr>
      <vt:lpstr>Background and Significance</vt:lpstr>
      <vt:lpstr>System design</vt:lpstr>
      <vt:lpstr>System framework design</vt:lpstr>
      <vt:lpstr>Camera acquisition and processing </vt:lpstr>
      <vt:lpstr>Edge extraction algorithm </vt:lpstr>
      <vt:lpstr>VGA display </vt:lpstr>
      <vt:lpstr>VGA display </vt:lpstr>
      <vt:lpstr>VGA display </vt:lpstr>
      <vt:lpstr>Function and result</vt:lpstr>
      <vt:lpstr>Expected time schedule</vt:lpstr>
      <vt:lpstr>Thanks ! </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iSlide PowerPoint  Standard Template</dc:title>
  <dc:creator>Yao</dc:creator>
  <cp:lastModifiedBy>张 旭东</cp:lastModifiedBy>
  <cp:revision>11</cp:revision>
  <cp:lastPrinted>2021-06-27T16:00:00Z</cp:lastPrinted>
  <dcterms:created xsi:type="dcterms:W3CDTF">2021-06-27T16:00:00Z</dcterms:created>
  <dcterms:modified xsi:type="dcterms:W3CDTF">2023-05-28T03:51:35Z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409d089c-4c89-4121-b65b-0d16e378513e</vt:lpwstr>
  </property>
  <property fmtid="{D5CDD505-2E9C-101B-9397-08002B2CF9AE}" pid="3" name="ICV">
    <vt:lpwstr>542A6A17B8894D8AA812E9D9A71D0374_12</vt:lpwstr>
  </property>
  <property fmtid="{D5CDD505-2E9C-101B-9397-08002B2CF9AE}" pid="4" name="KSOProductBuildVer">
    <vt:lpwstr>2052-11.1.0.14036</vt:lpwstr>
  </property>
</Properties>
</file>